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emf" ContentType="image/x-em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36" r:id="rId2"/>
    <p:sldId id="450" r:id="rId3"/>
    <p:sldId id="451" r:id="rId4"/>
    <p:sldId id="452" r:id="rId5"/>
    <p:sldId id="453" r:id="rId6"/>
    <p:sldId id="454" r:id="rId7"/>
    <p:sldId id="455" r:id="rId8"/>
    <p:sldId id="456" r:id="rId9"/>
    <p:sldId id="457" r:id="rId10"/>
    <p:sldId id="459" r:id="rId11"/>
    <p:sldId id="460" r:id="rId12"/>
    <p:sldId id="461" r:id="rId13"/>
    <p:sldId id="462" r:id="rId14"/>
    <p:sldId id="458" r:id="rId15"/>
  </p:sldIdLst>
  <p:sldSz cx="9144000" cy="6858000" type="screen4x3"/>
  <p:notesSz cx="6797675"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99"/>
    <a:srgbClr val="FF00FF"/>
    <a:srgbClr val="FFFF99"/>
    <a:srgbClr val="0000FF"/>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7" autoAdjust="0"/>
    <p:restoredTop sz="94721"/>
  </p:normalViewPr>
  <p:slideViewPr>
    <p:cSldViewPr>
      <p:cViewPr>
        <p:scale>
          <a:sx n="75" d="100"/>
          <a:sy n="75" d="100"/>
        </p:scale>
        <p:origin x="2544" y="80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2060"/>
    </p:cViewPr>
  </p:sorterViewPr>
  <p:notesViewPr>
    <p:cSldViewPr>
      <p:cViewPr varScale="1">
        <p:scale>
          <a:sx n="34" d="100"/>
          <a:sy n="34" d="100"/>
        </p:scale>
        <p:origin x="-2328"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293" cy="496961"/>
          </a:xfrm>
          <a:prstGeom prst="rect">
            <a:avLst/>
          </a:prstGeom>
        </p:spPr>
        <p:txBody>
          <a:bodyPr vert="horz" lIns="90443" tIns="45222" rIns="90443" bIns="45222"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sz="quarter" idx="1"/>
          </p:nvPr>
        </p:nvSpPr>
        <p:spPr>
          <a:xfrm>
            <a:off x="3850815" y="0"/>
            <a:ext cx="2945293" cy="496961"/>
          </a:xfrm>
          <a:prstGeom prst="rect">
            <a:avLst/>
          </a:prstGeom>
        </p:spPr>
        <p:txBody>
          <a:bodyPr vert="horz" lIns="90443" tIns="45222" rIns="90443" bIns="45222" rtlCol="0"/>
          <a:lstStyle>
            <a:lvl1pPr algn="r" fontAlgn="auto">
              <a:spcBef>
                <a:spcPts val="0"/>
              </a:spcBef>
              <a:spcAft>
                <a:spcPts val="0"/>
              </a:spcAft>
              <a:defRPr sz="1200">
                <a:latin typeface="+mn-lt"/>
              </a:defRPr>
            </a:lvl1pPr>
          </a:lstStyle>
          <a:p>
            <a:pPr>
              <a:defRPr/>
            </a:pPr>
            <a:fld id="{03803169-DC23-46A7-8FA0-A636DD7DFBE9}" type="datetimeFigureOut">
              <a:rPr lang="en-US"/>
              <a:pPr>
                <a:defRPr/>
              </a:pPr>
              <a:t>8/10/17</a:t>
            </a:fld>
            <a:endParaRPr lang="en-GB" dirty="0"/>
          </a:p>
        </p:txBody>
      </p:sp>
      <p:sp>
        <p:nvSpPr>
          <p:cNvPr id="4" name="Footer Placeholder 3"/>
          <p:cNvSpPr>
            <a:spLocks noGrp="1"/>
          </p:cNvSpPr>
          <p:nvPr>
            <p:ph type="ftr" sz="quarter" idx="2"/>
          </p:nvPr>
        </p:nvSpPr>
        <p:spPr>
          <a:xfrm>
            <a:off x="0" y="9428105"/>
            <a:ext cx="2945293" cy="496961"/>
          </a:xfrm>
          <a:prstGeom prst="rect">
            <a:avLst/>
          </a:prstGeom>
        </p:spPr>
        <p:txBody>
          <a:bodyPr vert="horz" lIns="90443" tIns="45222" rIns="90443" bIns="45222" rtlCol="0" anchor="b"/>
          <a:lstStyle>
            <a:lvl1pPr algn="l" fontAlgn="auto">
              <a:spcBef>
                <a:spcPts val="0"/>
              </a:spcBef>
              <a:spcAft>
                <a:spcPts val="0"/>
              </a:spcAft>
              <a:defRPr sz="1200">
                <a:latin typeface="+mn-lt"/>
              </a:defRPr>
            </a:lvl1pPr>
          </a:lstStyle>
          <a:p>
            <a:pPr>
              <a:defRPr/>
            </a:pPr>
            <a:endParaRPr lang="en-GB" dirty="0"/>
          </a:p>
        </p:txBody>
      </p:sp>
      <p:sp>
        <p:nvSpPr>
          <p:cNvPr id="5" name="Slide Number Placeholder 4"/>
          <p:cNvSpPr>
            <a:spLocks noGrp="1"/>
          </p:cNvSpPr>
          <p:nvPr>
            <p:ph type="sldNum" sz="quarter" idx="3"/>
          </p:nvPr>
        </p:nvSpPr>
        <p:spPr>
          <a:xfrm>
            <a:off x="3850815" y="9428105"/>
            <a:ext cx="2945293" cy="496961"/>
          </a:xfrm>
          <a:prstGeom prst="rect">
            <a:avLst/>
          </a:prstGeom>
        </p:spPr>
        <p:txBody>
          <a:bodyPr vert="horz" lIns="90443" tIns="45222" rIns="90443" bIns="45222" rtlCol="0" anchor="b"/>
          <a:lstStyle>
            <a:lvl1pPr algn="r" fontAlgn="auto">
              <a:spcBef>
                <a:spcPts val="0"/>
              </a:spcBef>
              <a:spcAft>
                <a:spcPts val="0"/>
              </a:spcAft>
              <a:defRPr sz="1200">
                <a:latin typeface="+mn-lt"/>
              </a:defRPr>
            </a:lvl1pPr>
          </a:lstStyle>
          <a:p>
            <a:pPr>
              <a:defRPr/>
            </a:pPr>
            <a:fld id="{B9CC53A9-B620-4C78-9733-B9B9D2C89698}" type="slidenum">
              <a:rPr lang="en-GB"/>
              <a:pPr>
                <a:defRPr/>
              </a:pPr>
              <a:t>‹#›</a:t>
            </a:fld>
            <a:endParaRPr lang="en-GB" dirty="0"/>
          </a:p>
        </p:txBody>
      </p:sp>
    </p:spTree>
    <p:extLst>
      <p:ext uri="{BB962C8B-B14F-4D97-AF65-F5344CB8AC3E}">
        <p14:creationId xmlns:p14="http://schemas.microsoft.com/office/powerpoint/2010/main" val="41927711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293" cy="496961"/>
          </a:xfrm>
          <a:prstGeom prst="rect">
            <a:avLst/>
          </a:prstGeom>
        </p:spPr>
        <p:txBody>
          <a:bodyPr vert="horz" lIns="90443" tIns="45222" rIns="90443" bIns="45222"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3850815" y="0"/>
            <a:ext cx="2945293" cy="496961"/>
          </a:xfrm>
          <a:prstGeom prst="rect">
            <a:avLst/>
          </a:prstGeom>
        </p:spPr>
        <p:txBody>
          <a:bodyPr vert="horz" lIns="90443" tIns="45222" rIns="90443" bIns="45222" rtlCol="0"/>
          <a:lstStyle>
            <a:lvl1pPr algn="r" fontAlgn="auto">
              <a:spcBef>
                <a:spcPts val="0"/>
              </a:spcBef>
              <a:spcAft>
                <a:spcPts val="0"/>
              </a:spcAft>
              <a:defRPr sz="1200">
                <a:latin typeface="+mn-lt"/>
              </a:defRPr>
            </a:lvl1pPr>
          </a:lstStyle>
          <a:p>
            <a:pPr>
              <a:defRPr/>
            </a:pPr>
            <a:fld id="{96049311-C252-4FE6-A12D-84DB72F56C78}" type="datetimeFigureOut">
              <a:rPr lang="en-US"/>
              <a:pPr>
                <a:defRPr/>
              </a:pPr>
              <a:t>8/10/17</a:t>
            </a:fld>
            <a:endParaRPr lang="en-GB" dirty="0"/>
          </a:p>
        </p:txBody>
      </p:sp>
      <p:sp>
        <p:nvSpPr>
          <p:cNvPr id="4" name="Slide Image Placeholder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0443" tIns="45222" rIns="90443" bIns="45222" rtlCol="0" anchor="ctr"/>
          <a:lstStyle/>
          <a:p>
            <a:pPr lvl="0"/>
            <a:endParaRPr lang="en-GB" noProof="0" dirty="0"/>
          </a:p>
        </p:txBody>
      </p:sp>
      <p:sp>
        <p:nvSpPr>
          <p:cNvPr id="5" name="Notes Placeholder 4"/>
          <p:cNvSpPr>
            <a:spLocks noGrp="1"/>
          </p:cNvSpPr>
          <p:nvPr>
            <p:ph type="body" sz="quarter" idx="3"/>
          </p:nvPr>
        </p:nvSpPr>
        <p:spPr>
          <a:xfrm>
            <a:off x="679924" y="4714839"/>
            <a:ext cx="5437827" cy="4467931"/>
          </a:xfrm>
          <a:prstGeom prst="rect">
            <a:avLst/>
          </a:prstGeom>
        </p:spPr>
        <p:txBody>
          <a:bodyPr vert="horz" lIns="90443" tIns="45222" rIns="90443" bIns="45222"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9428105"/>
            <a:ext cx="2945293" cy="496961"/>
          </a:xfrm>
          <a:prstGeom prst="rect">
            <a:avLst/>
          </a:prstGeom>
        </p:spPr>
        <p:txBody>
          <a:bodyPr vert="horz" lIns="90443" tIns="45222" rIns="90443" bIns="45222"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3850815" y="9428105"/>
            <a:ext cx="2945293" cy="496961"/>
          </a:xfrm>
          <a:prstGeom prst="rect">
            <a:avLst/>
          </a:prstGeom>
        </p:spPr>
        <p:txBody>
          <a:bodyPr vert="horz" lIns="90443" tIns="45222" rIns="90443" bIns="45222" rtlCol="0" anchor="b"/>
          <a:lstStyle>
            <a:lvl1pPr algn="r" fontAlgn="auto">
              <a:spcBef>
                <a:spcPts val="0"/>
              </a:spcBef>
              <a:spcAft>
                <a:spcPts val="0"/>
              </a:spcAft>
              <a:defRPr sz="1200">
                <a:latin typeface="+mn-lt"/>
              </a:defRPr>
            </a:lvl1pPr>
          </a:lstStyle>
          <a:p>
            <a:pPr>
              <a:defRPr/>
            </a:pPr>
            <a:fld id="{D195D273-28B9-493D-A404-5EF17A21410A}" type="slidenum">
              <a:rPr lang="en-GB"/>
              <a:pPr>
                <a:defRPr/>
              </a:pPr>
              <a:t>‹#›</a:t>
            </a:fld>
            <a:endParaRPr lang="en-GB" dirty="0"/>
          </a:p>
        </p:txBody>
      </p:sp>
    </p:spTree>
    <p:extLst>
      <p:ext uri="{BB962C8B-B14F-4D97-AF65-F5344CB8AC3E}">
        <p14:creationId xmlns:p14="http://schemas.microsoft.com/office/powerpoint/2010/main" val="13523305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gi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gif"/><Relationship Id="rId3"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descr="SilDerm-BtS.jpg"/>
          <p:cNvPicPr>
            <a:picLocks noChangeAspect="1"/>
          </p:cNvPicPr>
          <p:nvPr userDrawn="1"/>
        </p:nvPicPr>
        <p:blipFill>
          <a:blip r:embed="rId2" cstate="print"/>
          <a:srcRect/>
          <a:stretch>
            <a:fillRect/>
          </a:stretch>
        </p:blipFill>
        <p:spPr bwMode="auto">
          <a:xfrm>
            <a:off x="285750" y="285750"/>
            <a:ext cx="2627313" cy="887413"/>
          </a:xfrm>
          <a:prstGeom prst="rect">
            <a:avLst/>
          </a:prstGeom>
          <a:noFill/>
          <a:ln w="9525">
            <a:noFill/>
            <a:miter lim="800000"/>
            <a:headEnd/>
            <a:tailEnd/>
          </a:ln>
        </p:spPr>
      </p:pic>
      <p:pic>
        <p:nvPicPr>
          <p:cNvPr id="5" name="Picture 7" descr="SilDerm-Squares-web.gif"/>
          <p:cNvPicPr>
            <a:picLocks noChangeAspect="1"/>
          </p:cNvPicPr>
          <p:nvPr userDrawn="1"/>
        </p:nvPicPr>
        <p:blipFill>
          <a:blip r:embed="rId3" cstate="print"/>
          <a:srcRect/>
          <a:stretch>
            <a:fillRect/>
          </a:stretch>
        </p:blipFill>
        <p:spPr bwMode="auto">
          <a:xfrm>
            <a:off x="8202613" y="419100"/>
            <a:ext cx="836612" cy="903288"/>
          </a:xfrm>
          <a:prstGeom prst="rect">
            <a:avLst/>
          </a:prstGeom>
          <a:noFill/>
          <a:ln w="9525">
            <a:noFill/>
            <a:miter lim="800000"/>
            <a:headEnd/>
            <a:tailEnd/>
          </a:ln>
        </p:spPr>
      </p:pic>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6" name="Date Placeholder 3"/>
          <p:cNvSpPr>
            <a:spLocks noGrp="1"/>
          </p:cNvSpPr>
          <p:nvPr>
            <p:ph type="dt" sz="half" idx="10"/>
          </p:nvPr>
        </p:nvSpPr>
        <p:spPr/>
        <p:txBody>
          <a:bodyPr/>
          <a:lstStyle>
            <a:lvl1pPr>
              <a:defRPr/>
            </a:lvl1pPr>
          </a:lstStyle>
          <a:p>
            <a:pPr>
              <a:defRPr/>
            </a:pPr>
            <a:fld id="{0F17C938-DB58-4A21-981C-B78FEA8807E8}" type="datetimeFigureOut">
              <a:rPr lang="en-US"/>
              <a:pPr>
                <a:defRPr/>
              </a:pPr>
              <a:t>8/10/17</a:t>
            </a:fld>
            <a:endParaRPr lang="en-GB" dirty="0"/>
          </a:p>
        </p:txBody>
      </p:sp>
      <p:sp>
        <p:nvSpPr>
          <p:cNvPr id="7" name="Footer Placeholder 4"/>
          <p:cNvSpPr>
            <a:spLocks noGrp="1"/>
          </p:cNvSpPr>
          <p:nvPr>
            <p:ph type="ftr" sz="quarter" idx="11"/>
          </p:nvPr>
        </p:nvSpPr>
        <p:spPr/>
        <p:txBody>
          <a:bodyPr/>
          <a:lstStyle>
            <a:lvl1pPr>
              <a:defRPr/>
            </a:lvl1pPr>
          </a:lstStyle>
          <a:p>
            <a:pPr>
              <a:defRPr/>
            </a:pPr>
            <a:endParaRPr lang="en-GB" dirty="0"/>
          </a:p>
        </p:txBody>
      </p:sp>
      <p:sp>
        <p:nvSpPr>
          <p:cNvPr id="8" name="Slide Number Placeholder 5"/>
          <p:cNvSpPr>
            <a:spLocks noGrp="1"/>
          </p:cNvSpPr>
          <p:nvPr>
            <p:ph type="sldNum" sz="quarter" idx="12"/>
          </p:nvPr>
        </p:nvSpPr>
        <p:spPr/>
        <p:txBody>
          <a:bodyPr/>
          <a:lstStyle>
            <a:lvl1pPr>
              <a:defRPr/>
            </a:lvl1pPr>
          </a:lstStyle>
          <a:p>
            <a:pPr>
              <a:defRPr/>
            </a:pPr>
            <a:fld id="{DAE665DF-C7A1-4C28-837B-30B28E075D25}" type="slidenum">
              <a:rPr lang="en-GB"/>
              <a:pPr>
                <a:defRPr/>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54336C9B-419F-48CA-AE0C-97BDA47F5BEB}" type="datetimeFigureOut">
              <a:rPr lang="en-US"/>
              <a:pPr>
                <a:defRPr/>
              </a:pPr>
              <a:t>8/10/17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09C44B45-D66B-4987-A76A-72D33512A8FB}" type="slidenum">
              <a:rPr lang="en-GB"/>
              <a:pPr>
                <a:defRPr/>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7D29D09-7CEF-4831-8D6B-C54666EFA1ED}" type="datetimeFigureOut">
              <a:rPr lang="en-US"/>
              <a:pPr>
                <a:defRPr/>
              </a:pPr>
              <a:t>8/10/17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DEEFC8FE-1CC9-456D-9879-CA961C26DEFF}" type="slidenum">
              <a:rPr lang="en-GB"/>
              <a:pPr>
                <a:defRPr/>
              </a:pPr>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2910" y="4429132"/>
            <a:ext cx="7772400" cy="1470025"/>
          </a:xfrm>
          <a:prstGeom prst="rect">
            <a:avLst/>
          </a:prstGeom>
        </p:spPr>
        <p:txBody>
          <a:bodyPr/>
          <a:lstStyle>
            <a:lvl1pPr algn="l">
              <a:defRPr sz="3200" b="1">
                <a:solidFill>
                  <a:schemeClr val="tx2"/>
                </a:solidFill>
              </a:defRPr>
            </a:lvl1pPr>
          </a:lstStyle>
          <a:p>
            <a:r>
              <a:rPr lang="en-US" smtClean="0"/>
              <a:t>Click to edit Master title style</a:t>
            </a:r>
            <a:endParaRPr lang="en-US" dirty="0"/>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B28F06BB-341C-42B0-89AB-50B0748FCA9C}" type="datetime1">
              <a:rPr lang="en-GB"/>
              <a:pPr>
                <a:defRPr/>
              </a:pPr>
              <a:t>10/08/2017</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a:lvl1pPr>
          </a:lstStyle>
          <a:p>
            <a:pPr>
              <a:defRPr/>
            </a:pPr>
            <a:fld id="{E16229C8-CA93-4B4D-8BEB-6F76CAB61F8C}" type="slidenum">
              <a:rPr lang="en-US"/>
              <a:pPr>
                <a:defRPr/>
              </a:pPr>
              <a:t>‹#›</a:t>
            </a:fld>
            <a:endParaRPr lang="en-US" dirty="0"/>
          </a:p>
        </p:txBody>
      </p:sp>
    </p:spTree>
    <p:extLst>
      <p:ext uri="{BB962C8B-B14F-4D97-AF65-F5344CB8AC3E}">
        <p14:creationId xmlns:p14="http://schemas.microsoft.com/office/powerpoint/2010/main" val="37867641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6" descr="SilDerm-Squares-web.gif"/>
          <p:cNvPicPr>
            <a:picLocks noChangeAspect="1"/>
          </p:cNvPicPr>
          <p:nvPr userDrawn="1"/>
        </p:nvPicPr>
        <p:blipFill>
          <a:blip r:embed="rId2" cstate="print"/>
          <a:srcRect/>
          <a:stretch>
            <a:fillRect/>
          </a:stretch>
        </p:blipFill>
        <p:spPr bwMode="auto">
          <a:xfrm>
            <a:off x="8202613" y="419100"/>
            <a:ext cx="836612" cy="903288"/>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Date Placeholder 3"/>
          <p:cNvSpPr>
            <a:spLocks noGrp="1"/>
          </p:cNvSpPr>
          <p:nvPr>
            <p:ph type="dt" sz="half" idx="10"/>
          </p:nvPr>
        </p:nvSpPr>
        <p:spPr/>
        <p:txBody>
          <a:bodyPr/>
          <a:lstStyle>
            <a:lvl1pPr>
              <a:defRPr/>
            </a:lvl1pPr>
          </a:lstStyle>
          <a:p>
            <a:pPr>
              <a:defRPr/>
            </a:pPr>
            <a:fld id="{1A84AD0F-F67F-4F4B-BFB4-E07F4D3D8EF6}" type="datetimeFigureOut">
              <a:rPr lang="en-US"/>
              <a:pPr>
                <a:defRPr/>
              </a:pPr>
              <a:t>8/10/17</a:t>
            </a:fld>
            <a:endParaRPr lang="en-GB" dirty="0"/>
          </a:p>
        </p:txBody>
      </p:sp>
      <p:sp>
        <p:nvSpPr>
          <p:cNvPr id="7" name="Footer Placeholder 4"/>
          <p:cNvSpPr>
            <a:spLocks noGrp="1"/>
          </p:cNvSpPr>
          <p:nvPr>
            <p:ph type="ftr" sz="quarter" idx="11"/>
          </p:nvPr>
        </p:nvSpPr>
        <p:spPr/>
        <p:txBody>
          <a:bodyPr/>
          <a:lstStyle>
            <a:lvl1pPr>
              <a:defRPr/>
            </a:lvl1pPr>
          </a:lstStyle>
          <a:p>
            <a:pPr>
              <a:defRPr/>
            </a:pPr>
            <a:endParaRPr lang="en-GB" dirty="0"/>
          </a:p>
        </p:txBody>
      </p:sp>
      <p:sp>
        <p:nvSpPr>
          <p:cNvPr id="8" name="Slide Number Placeholder 5"/>
          <p:cNvSpPr>
            <a:spLocks noGrp="1"/>
          </p:cNvSpPr>
          <p:nvPr>
            <p:ph type="sldNum" sz="quarter" idx="12"/>
          </p:nvPr>
        </p:nvSpPr>
        <p:spPr/>
        <p:txBody>
          <a:bodyPr/>
          <a:lstStyle>
            <a:lvl1pPr>
              <a:defRPr/>
            </a:lvl1pPr>
          </a:lstStyle>
          <a:p>
            <a:pPr>
              <a:defRPr/>
            </a:pPr>
            <a:fld id="{7E15EE8E-A797-4C71-A7AF-C81E6FE8F9E6}" type="slidenum">
              <a:rPr lang="en-GB"/>
              <a:pPr>
                <a:defRPr/>
              </a:pPr>
              <a:t>‹#›</a:t>
            </a:fld>
            <a:endParaRPr lang="en-GB" dirty="0"/>
          </a:p>
        </p:txBody>
      </p:sp>
      <p:pic>
        <p:nvPicPr>
          <p:cNvPr id="9" name="Picture 8" descr="Beauty-through-Science-.jpg"/>
          <p:cNvPicPr>
            <a:picLocks noChangeAspect="1"/>
          </p:cNvPicPr>
          <p:nvPr userDrawn="1"/>
        </p:nvPicPr>
        <p:blipFill>
          <a:blip r:embed="rId3" cstate="print"/>
          <a:stretch>
            <a:fillRect/>
          </a:stretch>
        </p:blipFill>
        <p:spPr>
          <a:xfrm>
            <a:off x="8512274" y="6226274"/>
            <a:ext cx="631726" cy="631726"/>
          </a:xfrm>
          <a:prstGeom prst="rect">
            <a:avLst/>
          </a:prstGeom>
        </p:spPr>
      </p:pic>
      <p:cxnSp>
        <p:nvCxnSpPr>
          <p:cNvPr id="10" name="Straight Connector 9"/>
          <p:cNvCxnSpPr/>
          <p:nvPr userDrawn="1"/>
        </p:nvCxnSpPr>
        <p:spPr>
          <a:xfrm>
            <a:off x="467544" y="1484784"/>
            <a:ext cx="8360593" cy="0"/>
          </a:xfrm>
          <a:prstGeom prst="line">
            <a:avLst/>
          </a:prstGeom>
          <a:ln w="38100" cmpd="sng">
            <a:solidFill>
              <a:srgbClr val="FF6699"/>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747800A-DF47-43FF-98BB-E3E196451CAE}" type="datetimeFigureOut">
              <a:rPr lang="en-US"/>
              <a:pPr>
                <a:defRPr/>
              </a:pPr>
              <a:t>8/10/17</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93BCBFC-7B5E-41CD-9CA2-6E5FFA99BA7D}" type="slidenum">
              <a:rPr lang="en-GB"/>
              <a:pPr>
                <a:defRPr/>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977459A-4B67-495A-A587-9102A6F37847}" type="datetimeFigureOut">
              <a:rPr lang="en-US"/>
              <a:pPr>
                <a:defRPr/>
              </a:pPr>
              <a:t>8/10/17</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4CF63087-E8E1-418E-836D-625293555582}" type="slidenum">
              <a:rPr lang="en-GB"/>
              <a:pPr>
                <a:defRPr/>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FCA6C0EF-2B18-431C-AE93-AB1BE3D8EFB5}" type="datetimeFigureOut">
              <a:rPr lang="en-US"/>
              <a:pPr>
                <a:defRPr/>
              </a:pPr>
              <a:t>8/10/17</a:t>
            </a:fld>
            <a:endParaRPr lang="en-GB" dirty="0"/>
          </a:p>
        </p:txBody>
      </p:sp>
      <p:sp>
        <p:nvSpPr>
          <p:cNvPr id="8" name="Footer Placeholder 4"/>
          <p:cNvSpPr>
            <a:spLocks noGrp="1"/>
          </p:cNvSpPr>
          <p:nvPr>
            <p:ph type="ftr" sz="quarter" idx="11"/>
          </p:nvPr>
        </p:nvSpPr>
        <p:spPr/>
        <p:txBody>
          <a:bodyPr/>
          <a:lstStyle>
            <a:lvl1pPr>
              <a:defRPr/>
            </a:lvl1pPr>
          </a:lstStyle>
          <a:p>
            <a:pPr>
              <a:defRPr/>
            </a:pPr>
            <a:endParaRPr lang="en-GB" dirty="0"/>
          </a:p>
        </p:txBody>
      </p:sp>
      <p:sp>
        <p:nvSpPr>
          <p:cNvPr id="9" name="Slide Number Placeholder 5"/>
          <p:cNvSpPr>
            <a:spLocks noGrp="1"/>
          </p:cNvSpPr>
          <p:nvPr>
            <p:ph type="sldNum" sz="quarter" idx="12"/>
          </p:nvPr>
        </p:nvSpPr>
        <p:spPr/>
        <p:txBody>
          <a:bodyPr/>
          <a:lstStyle>
            <a:lvl1pPr>
              <a:defRPr/>
            </a:lvl1pPr>
          </a:lstStyle>
          <a:p>
            <a:pPr>
              <a:defRPr/>
            </a:pPr>
            <a:fld id="{FADBAFC1-E74F-4864-975F-E2BA88231F5A}" type="slidenum">
              <a:rPr lang="en-GB"/>
              <a:pPr>
                <a:defRPr/>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C599A016-B953-4836-8EAD-0D8CEB1CA69D}" type="datetimeFigureOut">
              <a:rPr lang="en-US"/>
              <a:pPr>
                <a:defRPr/>
              </a:pPr>
              <a:t>8/10/17</a:t>
            </a:fld>
            <a:endParaRPr lang="en-GB" dirty="0"/>
          </a:p>
        </p:txBody>
      </p:sp>
      <p:sp>
        <p:nvSpPr>
          <p:cNvPr id="4" name="Footer Placeholder 4"/>
          <p:cNvSpPr>
            <a:spLocks noGrp="1"/>
          </p:cNvSpPr>
          <p:nvPr>
            <p:ph type="ftr" sz="quarter" idx="11"/>
          </p:nvPr>
        </p:nvSpPr>
        <p:spPr/>
        <p:txBody>
          <a:bodyPr/>
          <a:lstStyle>
            <a:lvl1pPr>
              <a:defRPr/>
            </a:lvl1pPr>
          </a:lstStyle>
          <a:p>
            <a:pPr>
              <a:defRPr/>
            </a:pPr>
            <a:endParaRPr lang="en-GB" dirty="0"/>
          </a:p>
        </p:txBody>
      </p:sp>
      <p:sp>
        <p:nvSpPr>
          <p:cNvPr id="5" name="Slide Number Placeholder 5"/>
          <p:cNvSpPr>
            <a:spLocks noGrp="1"/>
          </p:cNvSpPr>
          <p:nvPr>
            <p:ph type="sldNum" sz="quarter" idx="12"/>
          </p:nvPr>
        </p:nvSpPr>
        <p:spPr/>
        <p:txBody>
          <a:bodyPr/>
          <a:lstStyle>
            <a:lvl1pPr>
              <a:defRPr/>
            </a:lvl1pPr>
          </a:lstStyle>
          <a:p>
            <a:pPr>
              <a:defRPr/>
            </a:pPr>
            <a:fld id="{2C1AAD26-3078-4CF3-BEC3-42E11EA08234}" type="slidenum">
              <a:rPr lang="en-GB"/>
              <a:pPr>
                <a:defRPr/>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30B7270-158E-48BD-A988-2372756D2E61}" type="datetimeFigureOut">
              <a:rPr lang="en-US"/>
              <a:pPr>
                <a:defRPr/>
              </a:pPr>
              <a:t>8/10/17</a:t>
            </a:fld>
            <a:endParaRPr lang="en-GB" dirty="0"/>
          </a:p>
        </p:txBody>
      </p:sp>
      <p:sp>
        <p:nvSpPr>
          <p:cNvPr id="3" name="Footer Placeholder 4"/>
          <p:cNvSpPr>
            <a:spLocks noGrp="1"/>
          </p:cNvSpPr>
          <p:nvPr>
            <p:ph type="ftr" sz="quarter" idx="11"/>
          </p:nvPr>
        </p:nvSpPr>
        <p:spPr/>
        <p:txBody>
          <a:bodyPr/>
          <a:lstStyle>
            <a:lvl1pPr>
              <a:defRPr/>
            </a:lvl1pPr>
          </a:lstStyle>
          <a:p>
            <a:pPr>
              <a:defRPr/>
            </a:pPr>
            <a:endParaRPr lang="en-GB" dirty="0"/>
          </a:p>
        </p:txBody>
      </p:sp>
      <p:sp>
        <p:nvSpPr>
          <p:cNvPr id="4" name="Slide Number Placeholder 5"/>
          <p:cNvSpPr>
            <a:spLocks noGrp="1"/>
          </p:cNvSpPr>
          <p:nvPr>
            <p:ph type="sldNum" sz="quarter" idx="12"/>
          </p:nvPr>
        </p:nvSpPr>
        <p:spPr/>
        <p:txBody>
          <a:bodyPr/>
          <a:lstStyle>
            <a:lvl1pPr>
              <a:defRPr/>
            </a:lvl1pPr>
          </a:lstStyle>
          <a:p>
            <a:pPr>
              <a:defRPr/>
            </a:pPr>
            <a:fld id="{01368DD0-8DFA-4EAA-B42E-73F6D0595513}" type="slidenum">
              <a:rPr lang="en-GB"/>
              <a:pPr>
                <a:defRPr/>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E3CE99B-3FDE-4056-8036-3A284BEE58FF}" type="datetimeFigureOut">
              <a:rPr lang="en-US"/>
              <a:pPr>
                <a:defRPr/>
              </a:pPr>
              <a:t>8/10/17</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BE8937D0-A198-403A-93D2-4B03948BDB13}" type="slidenum">
              <a:rPr lang="en-GB"/>
              <a:pPr>
                <a:defRPr/>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FD6D8FD-8EB6-4FB6-B5FC-19C08699BDBE}" type="datetimeFigureOut">
              <a:rPr lang="en-US"/>
              <a:pPr>
                <a:defRPr/>
              </a:pPr>
              <a:t>8/10/17</a:t>
            </a:fld>
            <a:endParaRPr lang="en-GB" dirty="0"/>
          </a:p>
        </p:txBody>
      </p:sp>
      <p:sp>
        <p:nvSpPr>
          <p:cNvPr id="6" name="Footer Placeholder 4"/>
          <p:cNvSpPr>
            <a:spLocks noGrp="1"/>
          </p:cNvSpPr>
          <p:nvPr>
            <p:ph type="ftr" sz="quarter" idx="11"/>
          </p:nvPr>
        </p:nvSpPr>
        <p:spPr/>
        <p:txBody>
          <a:bodyPr/>
          <a:lstStyle>
            <a:lvl1pPr>
              <a:defRPr/>
            </a:lvl1pPr>
          </a:lstStyle>
          <a:p>
            <a:pPr>
              <a:defRPr/>
            </a:pPr>
            <a:endParaRPr lang="en-GB" dirty="0"/>
          </a:p>
        </p:txBody>
      </p:sp>
      <p:sp>
        <p:nvSpPr>
          <p:cNvPr id="7" name="Slide Number Placeholder 5"/>
          <p:cNvSpPr>
            <a:spLocks noGrp="1"/>
          </p:cNvSpPr>
          <p:nvPr>
            <p:ph type="sldNum" sz="quarter" idx="12"/>
          </p:nvPr>
        </p:nvSpPr>
        <p:spPr/>
        <p:txBody>
          <a:bodyPr/>
          <a:lstStyle>
            <a:lvl1pPr>
              <a:defRPr/>
            </a:lvl1pPr>
          </a:lstStyle>
          <a:p>
            <a:pPr>
              <a:defRPr/>
            </a:pPr>
            <a:fld id="{1ED4CDEE-EB06-44B0-A73B-03147EF93CFE}"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7B0DE75D-3056-4420-BE4B-76C9304D572A}" type="datetimeFigureOut">
              <a:rPr lang="en-US"/>
              <a:pPr>
                <a:defRPr/>
              </a:pPr>
              <a:t>8/10/17</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5E5FC770-8866-40EE-B69C-778F0DCB7216}" type="slidenum">
              <a:rPr lang="en-GB"/>
              <a:pPr>
                <a:defRPr/>
              </a:pPr>
              <a:t>‹#›</a:t>
            </a:fld>
            <a:endParaRPr lang="en-GB" dirty="0"/>
          </a:p>
        </p:txBody>
      </p:sp>
      <p:pic>
        <p:nvPicPr>
          <p:cNvPr id="1031" name="Picture 6" descr="Powerpoint BAckground.ai"/>
          <p:cNvPicPr>
            <a:picLocks noChangeAspect="1"/>
          </p:cNvPicPr>
          <p:nvPr userDrawn="1"/>
        </p:nvPicPr>
        <p:blipFill>
          <a:blip r:embed="rId14"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62"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889502" y="4119215"/>
            <a:ext cx="7772400" cy="14700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l"/>
            <a:endParaRPr lang="en-GB" sz="2800" dirty="0" smtClean="0"/>
          </a:p>
        </p:txBody>
      </p:sp>
      <p:sp>
        <p:nvSpPr>
          <p:cNvPr id="3" name="Title 2"/>
          <p:cNvSpPr>
            <a:spLocks noGrp="1"/>
          </p:cNvSpPr>
          <p:nvPr>
            <p:ph type="ctrTitle"/>
          </p:nvPr>
        </p:nvSpPr>
        <p:spPr>
          <a:xfrm>
            <a:off x="899592" y="4509120"/>
            <a:ext cx="7772400" cy="1470025"/>
          </a:xfrm>
        </p:spPr>
        <p:txBody>
          <a:bodyPr/>
          <a:lstStyle/>
          <a:p>
            <a:r>
              <a:rPr lang="en-US" dirty="0" smtClean="0"/>
              <a:t>SilDerm Triple Action</a:t>
            </a:r>
            <a:br>
              <a:rPr lang="en-US" dirty="0" smtClean="0"/>
            </a:br>
            <a:r>
              <a:rPr lang="en-US" dirty="0" smtClean="0"/>
              <a:t>Anti-Cellulite Cream </a:t>
            </a:r>
            <a:br>
              <a:rPr lang="en-US" dirty="0" smtClean="0"/>
            </a:br>
            <a:endParaRPr lang="en-US" dirty="0"/>
          </a:p>
        </p:txBody>
      </p:sp>
      <p:pic>
        <p:nvPicPr>
          <p:cNvPr id="2" name="Picture 1" descr="Cellulite-Cream.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987824" y="548680"/>
            <a:ext cx="3744416" cy="3744416"/>
          </a:xfrm>
          <a:prstGeom prst="rect">
            <a:avLst/>
          </a:prstGeom>
        </p:spPr>
      </p:pic>
    </p:spTree>
    <p:extLst>
      <p:ext uri="{BB962C8B-B14F-4D97-AF65-F5344CB8AC3E}">
        <p14:creationId xmlns:p14="http://schemas.microsoft.com/office/powerpoint/2010/main" val="1231414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SilDerm Anti-Cellulite Cream</a:t>
            </a:r>
            <a:br>
              <a:rPr lang="en-US" b="1" dirty="0" smtClean="0"/>
            </a:br>
            <a:r>
              <a:rPr lang="en-US" b="1" dirty="0" smtClean="0"/>
              <a:t> Complete Ingredients</a:t>
            </a:r>
            <a:endParaRPr lang="en-US" b="1"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97624943"/>
              </p:ext>
            </p:extLst>
          </p:nvPr>
        </p:nvGraphicFramePr>
        <p:xfrm>
          <a:off x="539552" y="1716826"/>
          <a:ext cx="7776864" cy="5141174"/>
        </p:xfrm>
        <a:graphic>
          <a:graphicData uri="http://schemas.openxmlformats.org/drawingml/2006/table">
            <a:tbl>
              <a:tblPr/>
              <a:tblGrid>
                <a:gridCol w="3766919"/>
                <a:gridCol w="4009945"/>
              </a:tblGrid>
              <a:tr h="153320">
                <a:tc>
                  <a:txBody>
                    <a:bodyPr/>
                    <a:lstStyle/>
                    <a:p>
                      <a:pPr algn="ctr" fontAlgn="b"/>
                      <a:r>
                        <a:rPr lang="en-US" sz="800" b="1" i="0" u="none" strike="noStrike" dirty="0">
                          <a:solidFill>
                            <a:srgbClr val="000000"/>
                          </a:solidFill>
                          <a:effectLst/>
                          <a:latin typeface="Arial"/>
                        </a:rPr>
                        <a:t>INGREDIENT (INCI) NAME </a:t>
                      </a:r>
                    </a:p>
                  </a:txBody>
                  <a:tcPr marL="8764" marR="8764" marT="87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1FB714"/>
                    </a:solidFill>
                  </a:tcPr>
                </a:tc>
                <a:tc>
                  <a:txBody>
                    <a:bodyPr/>
                    <a:lstStyle/>
                    <a:p>
                      <a:pPr algn="ctr" fontAlgn="b"/>
                      <a:r>
                        <a:rPr lang="en-US" sz="800" b="1" i="0" u="none" strike="noStrike">
                          <a:solidFill>
                            <a:srgbClr val="000000"/>
                          </a:solidFill>
                          <a:effectLst/>
                          <a:latin typeface="Arial"/>
                        </a:rPr>
                        <a:t>FUNCTION</a:t>
                      </a:r>
                    </a:p>
                  </a:txBody>
                  <a:tcPr marL="8764" marR="8764" marT="876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1FB714"/>
                    </a:solidFill>
                  </a:tcPr>
                </a:tc>
              </a:tr>
              <a:tr h="153320">
                <a:tc>
                  <a:txBody>
                    <a:bodyPr/>
                    <a:lstStyle/>
                    <a:p>
                      <a:pPr algn="ctr" fontAlgn="b"/>
                      <a:r>
                        <a:rPr lang="en-US" sz="800" b="0" i="0" u="none" strike="noStrike">
                          <a:solidFill>
                            <a:srgbClr val="000000"/>
                          </a:solidFill>
                          <a:effectLst/>
                          <a:latin typeface="Calibri"/>
                        </a:rPr>
                        <a:t>Aqua</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Carrier</a:t>
                      </a:r>
                    </a:p>
                  </a:txBody>
                  <a:tcPr marL="8764" marR="8764" marT="8764" marB="0" anchor="b">
                    <a:lnL>
                      <a:noFill/>
                    </a:lnL>
                    <a:lnR>
                      <a:noFill/>
                    </a:lnR>
                    <a:lnT>
                      <a:noFill/>
                    </a:lnT>
                    <a:lnB>
                      <a:noFill/>
                    </a:lnB>
                  </a:tcPr>
                </a:tc>
              </a:tr>
              <a:tr h="153320">
                <a:tc>
                  <a:txBody>
                    <a:bodyPr/>
                    <a:lstStyle/>
                    <a:p>
                      <a:pPr algn="ctr" fontAlgn="b"/>
                      <a:r>
                        <a:rPr lang="en-US" sz="800" b="0" i="0" u="none" strike="noStrike">
                          <a:solidFill>
                            <a:srgbClr val="000000"/>
                          </a:solidFill>
                          <a:effectLst/>
                          <a:latin typeface="Calibri"/>
                        </a:rPr>
                        <a:t>Glycerin</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Humectant </a:t>
                      </a:r>
                    </a:p>
                  </a:txBody>
                  <a:tcPr marL="8764" marR="8764" marT="8764" marB="0" anchor="b">
                    <a:lnL>
                      <a:noFill/>
                    </a:lnL>
                    <a:lnR>
                      <a:noFill/>
                    </a:lnR>
                    <a:lnT>
                      <a:noFill/>
                    </a:lnT>
                    <a:lnB>
                      <a:noFill/>
                    </a:lnB>
                  </a:tcPr>
                </a:tc>
              </a:tr>
              <a:tr h="153320">
                <a:tc>
                  <a:txBody>
                    <a:bodyPr/>
                    <a:lstStyle/>
                    <a:p>
                      <a:pPr algn="ctr" fontAlgn="b"/>
                      <a:r>
                        <a:rPr lang="en-US" sz="800" b="0" i="0" u="none" strike="noStrike">
                          <a:solidFill>
                            <a:srgbClr val="000000"/>
                          </a:solidFill>
                          <a:effectLst/>
                          <a:latin typeface="Calibri"/>
                        </a:rPr>
                        <a:t>Aloe Barbadensis Leaf Juice Powder </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Soothing and Moisturising </a:t>
                      </a:r>
                    </a:p>
                  </a:txBody>
                  <a:tcPr marL="8764" marR="8764" marT="8764" marB="0" anchor="b">
                    <a:lnL>
                      <a:noFill/>
                    </a:lnL>
                    <a:lnR>
                      <a:noFill/>
                    </a:lnR>
                    <a:lnT>
                      <a:noFill/>
                    </a:lnT>
                    <a:lnB>
                      <a:noFill/>
                    </a:lnB>
                  </a:tcPr>
                </a:tc>
              </a:tr>
              <a:tr h="448008">
                <a:tc>
                  <a:txBody>
                    <a:bodyPr/>
                    <a:lstStyle/>
                    <a:p>
                      <a:pPr algn="ctr" fontAlgn="b"/>
                      <a:r>
                        <a:rPr lang="en-US" sz="800" b="0" i="0" u="none" strike="noStrike" dirty="0" err="1">
                          <a:solidFill>
                            <a:srgbClr val="333333"/>
                          </a:solidFill>
                          <a:effectLst/>
                          <a:latin typeface="Calibri"/>
                        </a:rPr>
                        <a:t>Butylene</a:t>
                      </a:r>
                      <a:r>
                        <a:rPr lang="en-US" sz="800" b="0" i="0" u="none" strike="noStrike" dirty="0">
                          <a:solidFill>
                            <a:srgbClr val="333333"/>
                          </a:solidFill>
                          <a:effectLst/>
                          <a:latin typeface="Calibri"/>
                        </a:rPr>
                        <a:t> Glycol (and) PEG-8 (and) </a:t>
                      </a:r>
                      <a:r>
                        <a:rPr lang="en-US" sz="800" b="0" i="0" u="none" strike="noStrike" dirty="0" err="1">
                          <a:solidFill>
                            <a:srgbClr val="333333"/>
                          </a:solidFill>
                          <a:effectLst/>
                          <a:latin typeface="Calibri"/>
                        </a:rPr>
                        <a:t>Bupleurum</a:t>
                      </a:r>
                      <a:r>
                        <a:rPr lang="en-US" sz="800" b="0" i="0" u="none" strike="noStrike" dirty="0">
                          <a:solidFill>
                            <a:srgbClr val="333333"/>
                          </a:solidFill>
                          <a:effectLst/>
                          <a:latin typeface="Calibri"/>
                        </a:rPr>
                        <a:t> </a:t>
                      </a:r>
                      <a:r>
                        <a:rPr lang="en-US" sz="800" b="0" i="0" u="none" strike="noStrike" dirty="0" err="1">
                          <a:solidFill>
                            <a:srgbClr val="333333"/>
                          </a:solidFill>
                          <a:effectLst/>
                          <a:latin typeface="Calibri"/>
                        </a:rPr>
                        <a:t>Falcatum</a:t>
                      </a:r>
                      <a:r>
                        <a:rPr lang="en-US" sz="800" b="0" i="0" u="none" strike="noStrike" dirty="0">
                          <a:solidFill>
                            <a:srgbClr val="333333"/>
                          </a:solidFill>
                          <a:effectLst/>
                          <a:latin typeface="Calibri"/>
                        </a:rPr>
                        <a:t> Root Extract (and) Caffeine (and) Coenzyme A</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Slimming Active</a:t>
                      </a:r>
                    </a:p>
                  </a:txBody>
                  <a:tcPr marL="8764" marR="8764" marT="8764" marB="0" anchor="b">
                    <a:lnL>
                      <a:noFill/>
                    </a:lnL>
                    <a:lnR>
                      <a:noFill/>
                    </a:lnR>
                    <a:lnT>
                      <a:noFill/>
                    </a:lnT>
                    <a:lnB>
                      <a:noFill/>
                    </a:lnB>
                  </a:tcPr>
                </a:tc>
              </a:tr>
              <a:tr h="298673">
                <a:tc>
                  <a:txBody>
                    <a:bodyPr/>
                    <a:lstStyle/>
                    <a:p>
                      <a:pPr algn="ctr" fontAlgn="b"/>
                      <a:r>
                        <a:rPr lang="en-US" sz="800" b="0" i="0" u="none" strike="noStrike">
                          <a:solidFill>
                            <a:srgbClr val="000000"/>
                          </a:solidFill>
                          <a:effectLst/>
                          <a:latin typeface="Calibri"/>
                        </a:rPr>
                        <a:t>Algae Extract &amp; Pullulan, Phenoxyethanol, Sodium Benzoate</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Skin Tightening Active </a:t>
                      </a:r>
                    </a:p>
                  </a:txBody>
                  <a:tcPr marL="8764" marR="8764" marT="8764" marB="0" anchor="b">
                    <a:lnL>
                      <a:noFill/>
                    </a:lnL>
                    <a:lnR>
                      <a:noFill/>
                    </a:lnR>
                    <a:lnT>
                      <a:noFill/>
                    </a:lnT>
                    <a:lnB>
                      <a:noFill/>
                    </a:lnB>
                  </a:tcPr>
                </a:tc>
              </a:tr>
              <a:tr h="448008">
                <a:tc>
                  <a:txBody>
                    <a:bodyPr/>
                    <a:lstStyle/>
                    <a:p>
                      <a:pPr algn="ctr" fontAlgn="b"/>
                      <a:r>
                        <a:rPr lang="en-US" sz="800" b="0" i="0" u="none" strike="noStrike">
                          <a:solidFill>
                            <a:srgbClr val="333333"/>
                          </a:solidFill>
                          <a:effectLst/>
                          <a:latin typeface="Calibri"/>
                        </a:rPr>
                        <a:t>Glycerin (and) Aqua (water) (and) Coco-Glucoside (and) Caprylyl Glycol (and) Alcohol (and) Glaucine</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Skin Firming Active </a:t>
                      </a:r>
                    </a:p>
                  </a:txBody>
                  <a:tcPr marL="8764" marR="8764" marT="8764" marB="0" anchor="b">
                    <a:lnL>
                      <a:noFill/>
                    </a:lnL>
                    <a:lnR>
                      <a:noFill/>
                    </a:lnR>
                    <a:lnT>
                      <a:noFill/>
                    </a:lnT>
                    <a:lnB>
                      <a:noFill/>
                    </a:lnB>
                  </a:tcPr>
                </a:tc>
              </a:tr>
              <a:tr h="896019">
                <a:tc>
                  <a:txBody>
                    <a:bodyPr/>
                    <a:lstStyle/>
                    <a:p>
                      <a:pPr algn="ctr" fontAlgn="ctr"/>
                      <a:r>
                        <a:rPr lang="en-US" sz="800" b="0" i="0" u="none" strike="noStrike">
                          <a:solidFill>
                            <a:srgbClr val="000000"/>
                          </a:solidFill>
                          <a:effectLst/>
                          <a:latin typeface="Calibri"/>
                        </a:rPr>
                        <a:t>Aqua, Glycerin, Citric Acid, Lactic Acid, Glycolic Acid, Malic Acid, Tartaric Acid, Citrus Medica Limonum Extract, Pyrus Malus Extract, Saccharum Officinarum Extract, Vaccinium Myrtillus Extract, Vitis Vinifera Extract</a:t>
                      </a:r>
                    </a:p>
                  </a:txBody>
                  <a:tcPr marL="8764" marR="8764" marT="8764" marB="0" anchor="ctr">
                    <a:lnL>
                      <a:noFill/>
                    </a:lnL>
                    <a:lnR>
                      <a:noFill/>
                    </a:lnR>
                    <a:lnT>
                      <a:noFill/>
                    </a:lnT>
                    <a:lnB>
                      <a:noFill/>
                    </a:lnB>
                  </a:tcPr>
                </a:tc>
                <a:tc>
                  <a:txBody>
                    <a:bodyPr/>
                    <a:lstStyle/>
                    <a:p>
                      <a:pPr algn="ctr" fontAlgn="b"/>
                      <a:r>
                        <a:rPr lang="en-US" sz="800" b="0" i="0" u="none" strike="noStrike">
                          <a:solidFill>
                            <a:srgbClr val="000000"/>
                          </a:solidFill>
                          <a:effectLst/>
                          <a:latin typeface="Calibri"/>
                        </a:rPr>
                        <a:t>Exfoliant</a:t>
                      </a:r>
                    </a:p>
                  </a:txBody>
                  <a:tcPr marL="8764" marR="8764" marT="8764" marB="0" anchor="b">
                    <a:lnL>
                      <a:noFill/>
                    </a:lnL>
                    <a:lnR>
                      <a:noFill/>
                    </a:lnR>
                    <a:lnT>
                      <a:noFill/>
                    </a:lnT>
                    <a:lnB>
                      <a:noFill/>
                    </a:lnB>
                  </a:tcPr>
                </a:tc>
              </a:tr>
              <a:tr h="153320">
                <a:tc>
                  <a:txBody>
                    <a:bodyPr/>
                    <a:lstStyle/>
                    <a:p>
                      <a:pPr algn="ctr" fontAlgn="b"/>
                      <a:r>
                        <a:rPr lang="en-US" sz="800" b="0" i="0" u="none" strike="noStrike">
                          <a:solidFill>
                            <a:srgbClr val="000000"/>
                          </a:solidFill>
                          <a:effectLst/>
                          <a:latin typeface="Calibri"/>
                        </a:rPr>
                        <a:t>Tocopherol Acetate </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Stabiliser</a:t>
                      </a:r>
                    </a:p>
                  </a:txBody>
                  <a:tcPr marL="8764" marR="8764" marT="8764" marB="0" anchor="b">
                    <a:lnL>
                      <a:noFill/>
                    </a:lnL>
                    <a:lnR>
                      <a:noFill/>
                    </a:lnR>
                    <a:lnT>
                      <a:noFill/>
                    </a:lnT>
                    <a:lnB>
                      <a:noFill/>
                    </a:lnB>
                  </a:tcPr>
                </a:tc>
              </a:tr>
              <a:tr h="298673">
                <a:tc>
                  <a:txBody>
                    <a:bodyPr/>
                    <a:lstStyle/>
                    <a:p>
                      <a:pPr algn="ctr" fontAlgn="b"/>
                      <a:r>
                        <a:rPr lang="en-US" sz="800" b="0" i="0" u="none" strike="noStrike">
                          <a:solidFill>
                            <a:srgbClr val="000000"/>
                          </a:solidFill>
                          <a:effectLst/>
                          <a:latin typeface="Calibri"/>
                        </a:rPr>
                        <a:t>Water &amp; </a:t>
                      </a:r>
                      <a:r>
                        <a:rPr lang="en-US" sz="800" b="0" i="1" u="none" strike="noStrike">
                          <a:solidFill>
                            <a:srgbClr val="000000"/>
                          </a:solidFill>
                          <a:effectLst/>
                          <a:latin typeface="Calibri"/>
                        </a:rPr>
                        <a:t>Acanthopanax senticosus</a:t>
                      </a:r>
                      <a:r>
                        <a:rPr lang="en-US" sz="800" b="0" i="0" u="none" strike="noStrike">
                          <a:solidFill>
                            <a:srgbClr val="000000"/>
                          </a:solidFill>
                          <a:effectLst/>
                          <a:latin typeface="Calibri"/>
                        </a:rPr>
                        <a:t> (Eleuthero) Root Extract</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Skin smoothing/Wrinkle Reuction </a:t>
                      </a:r>
                    </a:p>
                  </a:txBody>
                  <a:tcPr marL="8764" marR="8764" marT="8764" marB="0" anchor="b">
                    <a:lnL>
                      <a:noFill/>
                    </a:lnL>
                    <a:lnR>
                      <a:noFill/>
                    </a:lnR>
                    <a:lnT>
                      <a:noFill/>
                    </a:lnT>
                    <a:lnB>
                      <a:noFill/>
                    </a:lnB>
                  </a:tcPr>
                </a:tc>
              </a:tr>
              <a:tr h="153320">
                <a:tc>
                  <a:txBody>
                    <a:bodyPr/>
                    <a:lstStyle/>
                    <a:p>
                      <a:pPr algn="ctr" fontAlgn="b"/>
                      <a:r>
                        <a:rPr lang="en-US" sz="800" b="0" i="0" u="none" strike="noStrike">
                          <a:solidFill>
                            <a:srgbClr val="000000"/>
                          </a:solidFill>
                          <a:effectLst/>
                          <a:latin typeface="Calibri"/>
                        </a:rPr>
                        <a:t>Carbomer</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Gelling Agent </a:t>
                      </a:r>
                    </a:p>
                  </a:txBody>
                  <a:tcPr marL="8764" marR="8764" marT="8764" marB="0" anchor="b">
                    <a:lnL>
                      <a:noFill/>
                    </a:lnL>
                    <a:lnR>
                      <a:noFill/>
                    </a:lnR>
                    <a:lnT>
                      <a:noFill/>
                    </a:lnT>
                    <a:lnB>
                      <a:noFill/>
                    </a:lnB>
                  </a:tcPr>
                </a:tc>
              </a:tr>
              <a:tr h="298673">
                <a:tc>
                  <a:txBody>
                    <a:bodyPr/>
                    <a:lstStyle/>
                    <a:p>
                      <a:pPr algn="ctr" fontAlgn="b"/>
                      <a:r>
                        <a:rPr lang="en-US" sz="800" b="0" i="0" u="none" strike="noStrike">
                          <a:solidFill>
                            <a:srgbClr val="000000"/>
                          </a:solidFill>
                          <a:effectLst/>
                          <a:latin typeface="Calibri"/>
                        </a:rPr>
                        <a:t>Algae Extract &amp; </a:t>
                      </a:r>
                      <a:r>
                        <a:rPr lang="en-US" sz="800" b="0" i="1" u="none" strike="noStrike">
                          <a:solidFill>
                            <a:srgbClr val="000000"/>
                          </a:solidFill>
                          <a:effectLst/>
                          <a:latin typeface="Calibri"/>
                        </a:rPr>
                        <a:t>Arnica montana</a:t>
                      </a:r>
                      <a:r>
                        <a:rPr lang="en-US" sz="800" b="0" i="0" u="none" strike="noStrike">
                          <a:solidFill>
                            <a:srgbClr val="000000"/>
                          </a:solidFill>
                          <a:effectLst/>
                          <a:latin typeface="Calibri"/>
                        </a:rPr>
                        <a:t> (Arnica) Flower Extract</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Reduces Inflammation </a:t>
                      </a:r>
                    </a:p>
                  </a:txBody>
                  <a:tcPr marL="8764" marR="8764" marT="8764" marB="0" anchor="b">
                    <a:lnL>
                      <a:noFill/>
                    </a:lnL>
                    <a:lnR>
                      <a:noFill/>
                    </a:lnR>
                    <a:lnT>
                      <a:noFill/>
                    </a:lnT>
                    <a:lnB>
                      <a:noFill/>
                    </a:lnB>
                  </a:tcPr>
                </a:tc>
              </a:tr>
              <a:tr h="153320">
                <a:tc>
                  <a:txBody>
                    <a:bodyPr/>
                    <a:lstStyle/>
                    <a:p>
                      <a:pPr algn="ctr" fontAlgn="b"/>
                      <a:r>
                        <a:rPr lang="en-US" sz="800" b="0" i="0" u="none" strike="noStrike">
                          <a:solidFill>
                            <a:srgbClr val="545454"/>
                          </a:solidFill>
                          <a:effectLst/>
                          <a:latin typeface="Calibri"/>
                        </a:rPr>
                        <a:t>Butyrospermum Parkii (</a:t>
                      </a:r>
                      <a:r>
                        <a:rPr lang="en-US" sz="800" b="1" i="0" u="none" strike="noStrike">
                          <a:solidFill>
                            <a:srgbClr val="545454"/>
                          </a:solidFill>
                          <a:effectLst/>
                          <a:latin typeface="Calibri"/>
                        </a:rPr>
                        <a:t>Shea Butter</a:t>
                      </a:r>
                      <a:r>
                        <a:rPr lang="en-US" sz="800" b="0" i="0" u="none" strike="noStrike">
                          <a:solidFill>
                            <a:srgbClr val="545454"/>
                          </a:solidFill>
                          <a:effectLst/>
                          <a:latin typeface="Calibri"/>
                        </a:rPr>
                        <a:t>)</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Emollient</a:t>
                      </a:r>
                    </a:p>
                  </a:txBody>
                  <a:tcPr marL="8764" marR="8764" marT="8764" marB="0" anchor="b">
                    <a:lnL>
                      <a:noFill/>
                    </a:lnL>
                    <a:lnR>
                      <a:noFill/>
                    </a:lnR>
                    <a:lnT>
                      <a:noFill/>
                    </a:lnT>
                    <a:lnB>
                      <a:noFill/>
                    </a:lnB>
                  </a:tcPr>
                </a:tc>
              </a:tr>
              <a:tr h="153320">
                <a:tc>
                  <a:txBody>
                    <a:bodyPr/>
                    <a:lstStyle/>
                    <a:p>
                      <a:pPr algn="ctr" fontAlgn="b"/>
                      <a:r>
                        <a:rPr lang="en-US" sz="800" b="0" i="0" u="none" strike="noStrike">
                          <a:solidFill>
                            <a:srgbClr val="000000"/>
                          </a:solidFill>
                          <a:effectLst/>
                          <a:latin typeface="Calibri"/>
                        </a:rPr>
                        <a:t>Glyceryl Stearate SE</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Emulsifier</a:t>
                      </a:r>
                    </a:p>
                  </a:txBody>
                  <a:tcPr marL="8764" marR="8764" marT="8764" marB="0" anchor="b">
                    <a:lnL>
                      <a:noFill/>
                    </a:lnL>
                    <a:lnR>
                      <a:noFill/>
                    </a:lnR>
                    <a:lnT>
                      <a:noFill/>
                    </a:lnT>
                    <a:lnB>
                      <a:noFill/>
                    </a:lnB>
                  </a:tcPr>
                </a:tc>
              </a:tr>
              <a:tr h="153320">
                <a:tc>
                  <a:txBody>
                    <a:bodyPr/>
                    <a:lstStyle/>
                    <a:p>
                      <a:pPr algn="ctr" fontAlgn="b"/>
                      <a:r>
                        <a:rPr lang="en-US" sz="800" b="0" i="0" u="none" strike="noStrike">
                          <a:solidFill>
                            <a:srgbClr val="000000"/>
                          </a:solidFill>
                          <a:effectLst/>
                          <a:latin typeface="Calibri"/>
                        </a:rPr>
                        <a:t>Cetyl Alcohol </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Emulsifier</a:t>
                      </a:r>
                    </a:p>
                  </a:txBody>
                  <a:tcPr marL="8764" marR="8764" marT="8764" marB="0" anchor="b">
                    <a:lnL>
                      <a:noFill/>
                    </a:lnL>
                    <a:lnR>
                      <a:noFill/>
                    </a:lnR>
                    <a:lnT>
                      <a:noFill/>
                    </a:lnT>
                    <a:lnB>
                      <a:noFill/>
                    </a:lnB>
                  </a:tcPr>
                </a:tc>
              </a:tr>
              <a:tr h="153320">
                <a:tc>
                  <a:txBody>
                    <a:bodyPr/>
                    <a:lstStyle/>
                    <a:p>
                      <a:pPr algn="ctr" fontAlgn="b"/>
                      <a:r>
                        <a:rPr lang="en-US" sz="800" b="0" i="0" u="none" strike="noStrike">
                          <a:solidFill>
                            <a:srgbClr val="000000"/>
                          </a:solidFill>
                          <a:effectLst/>
                          <a:latin typeface="Calibri"/>
                        </a:rPr>
                        <a:t>Retinol</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Epidermal Thickener</a:t>
                      </a:r>
                    </a:p>
                  </a:txBody>
                  <a:tcPr marL="8764" marR="8764" marT="8764" marB="0" anchor="b">
                    <a:lnL>
                      <a:noFill/>
                    </a:lnL>
                    <a:lnR>
                      <a:noFill/>
                    </a:lnR>
                    <a:lnT>
                      <a:noFill/>
                    </a:lnT>
                    <a:lnB>
                      <a:noFill/>
                    </a:lnB>
                  </a:tcPr>
                </a:tc>
              </a:tr>
              <a:tr h="153320">
                <a:tc>
                  <a:txBody>
                    <a:bodyPr/>
                    <a:lstStyle/>
                    <a:p>
                      <a:pPr algn="ctr" fontAlgn="b"/>
                      <a:r>
                        <a:rPr lang="en-US" sz="800" b="0" i="0" u="none" strike="noStrike">
                          <a:solidFill>
                            <a:srgbClr val="000000"/>
                          </a:solidFill>
                          <a:effectLst/>
                          <a:latin typeface="Calibri"/>
                        </a:rPr>
                        <a:t>Caprylic Capric Triglycerides</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Emollient </a:t>
                      </a:r>
                    </a:p>
                  </a:txBody>
                  <a:tcPr marL="8764" marR="8764" marT="8764" marB="0" anchor="b">
                    <a:lnL>
                      <a:noFill/>
                    </a:lnL>
                    <a:lnR>
                      <a:noFill/>
                    </a:lnR>
                    <a:lnT>
                      <a:noFill/>
                    </a:lnT>
                    <a:lnB>
                      <a:noFill/>
                    </a:lnB>
                  </a:tcPr>
                </a:tc>
              </a:tr>
              <a:tr h="153320">
                <a:tc>
                  <a:txBody>
                    <a:bodyPr/>
                    <a:lstStyle/>
                    <a:p>
                      <a:pPr algn="ctr" fontAlgn="b"/>
                      <a:r>
                        <a:rPr lang="en-US" sz="800" b="0" i="0" u="none" strike="noStrike">
                          <a:solidFill>
                            <a:srgbClr val="000000"/>
                          </a:solidFill>
                          <a:effectLst/>
                          <a:latin typeface="Calibri"/>
                        </a:rPr>
                        <a:t>Phenoxyethanol </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Preservative </a:t>
                      </a:r>
                    </a:p>
                  </a:txBody>
                  <a:tcPr marL="8764" marR="8764" marT="8764" marB="0" anchor="b">
                    <a:lnL>
                      <a:noFill/>
                    </a:lnL>
                    <a:lnR>
                      <a:noFill/>
                    </a:lnR>
                    <a:lnT>
                      <a:noFill/>
                    </a:lnT>
                    <a:lnB>
                      <a:noFill/>
                    </a:lnB>
                  </a:tcPr>
                </a:tc>
              </a:tr>
              <a:tr h="153320">
                <a:tc>
                  <a:txBody>
                    <a:bodyPr/>
                    <a:lstStyle/>
                    <a:p>
                      <a:pPr algn="ctr" fontAlgn="b"/>
                      <a:r>
                        <a:rPr lang="en-US" sz="800" b="0" i="0" u="none" strike="noStrike">
                          <a:solidFill>
                            <a:srgbClr val="000000"/>
                          </a:solidFill>
                          <a:effectLst/>
                          <a:latin typeface="Calibri"/>
                        </a:rPr>
                        <a:t>EDTA </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Chelating Agent </a:t>
                      </a:r>
                    </a:p>
                  </a:txBody>
                  <a:tcPr marL="8764" marR="8764" marT="8764" marB="0" anchor="b">
                    <a:lnL>
                      <a:noFill/>
                    </a:lnL>
                    <a:lnR>
                      <a:noFill/>
                    </a:lnR>
                    <a:lnT>
                      <a:noFill/>
                    </a:lnT>
                    <a:lnB>
                      <a:noFill/>
                    </a:lnB>
                  </a:tcPr>
                </a:tc>
              </a:tr>
              <a:tr h="153320">
                <a:tc>
                  <a:txBody>
                    <a:bodyPr/>
                    <a:lstStyle/>
                    <a:p>
                      <a:pPr algn="ctr" fontAlgn="b"/>
                      <a:r>
                        <a:rPr lang="en-US" sz="800" b="0" i="0" u="none" strike="noStrike">
                          <a:solidFill>
                            <a:srgbClr val="000000"/>
                          </a:solidFill>
                          <a:effectLst/>
                          <a:latin typeface="Calibri"/>
                        </a:rPr>
                        <a:t>Menthol</a:t>
                      </a: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Coolant </a:t>
                      </a:r>
                    </a:p>
                  </a:txBody>
                  <a:tcPr marL="8764" marR="8764" marT="8764" marB="0" anchor="b">
                    <a:lnL>
                      <a:noFill/>
                    </a:lnL>
                    <a:lnR>
                      <a:noFill/>
                    </a:lnR>
                    <a:lnT>
                      <a:noFill/>
                    </a:lnT>
                    <a:lnB>
                      <a:noFill/>
                    </a:lnB>
                  </a:tcPr>
                </a:tc>
              </a:tr>
              <a:tr h="153320">
                <a:tc>
                  <a:txBody>
                    <a:bodyPr/>
                    <a:lstStyle/>
                    <a:p>
                      <a:pPr algn="ctr" fontAlgn="b"/>
                      <a:r>
                        <a:rPr lang="en-US" sz="800" b="0" i="0" u="none" strike="noStrike">
                          <a:solidFill>
                            <a:srgbClr val="545454"/>
                          </a:solidFill>
                          <a:effectLst/>
                          <a:latin typeface="Calibri"/>
                        </a:rPr>
                        <a:t>Citrus Nobilis (</a:t>
                      </a:r>
                      <a:r>
                        <a:rPr lang="en-US" sz="800" b="1" i="0" u="none" strike="noStrike">
                          <a:solidFill>
                            <a:srgbClr val="545454"/>
                          </a:solidFill>
                          <a:effectLst/>
                          <a:latin typeface="Calibri"/>
                        </a:rPr>
                        <a:t>Mandarin</a:t>
                      </a:r>
                      <a:r>
                        <a:rPr lang="en-US" sz="800" b="0" i="0" u="none" strike="noStrike">
                          <a:solidFill>
                            <a:srgbClr val="545454"/>
                          </a:solidFill>
                          <a:effectLst/>
                          <a:latin typeface="Calibri"/>
                        </a:rPr>
                        <a:t> Orange) </a:t>
                      </a:r>
                      <a:r>
                        <a:rPr lang="en-US" sz="800" b="1" i="0" u="none" strike="noStrike">
                          <a:solidFill>
                            <a:srgbClr val="545454"/>
                          </a:solidFill>
                          <a:effectLst/>
                          <a:latin typeface="Calibri"/>
                        </a:rPr>
                        <a:t>Peel Oi</a:t>
                      </a:r>
                      <a:endParaRPr lang="en-US" sz="800" b="0" i="0" u="none" strike="noStrike">
                        <a:solidFill>
                          <a:srgbClr val="545454"/>
                        </a:solidFill>
                        <a:effectLst/>
                        <a:latin typeface="Calibri"/>
                      </a:endParaRPr>
                    </a:p>
                  </a:txBody>
                  <a:tcPr marL="8764" marR="8764" marT="8764" marB="0" anchor="b">
                    <a:lnL>
                      <a:noFill/>
                    </a:lnL>
                    <a:lnR>
                      <a:noFill/>
                    </a:lnR>
                    <a:lnT>
                      <a:noFill/>
                    </a:lnT>
                    <a:lnB>
                      <a:noFill/>
                    </a:lnB>
                  </a:tcPr>
                </a:tc>
                <a:tc>
                  <a:txBody>
                    <a:bodyPr/>
                    <a:lstStyle/>
                    <a:p>
                      <a:pPr algn="ctr" fontAlgn="b"/>
                      <a:r>
                        <a:rPr lang="en-US" sz="800" b="0" i="0" u="none" strike="noStrike">
                          <a:solidFill>
                            <a:srgbClr val="000000"/>
                          </a:solidFill>
                          <a:effectLst/>
                          <a:latin typeface="Calibri"/>
                        </a:rPr>
                        <a:t>Fragrance </a:t>
                      </a:r>
                    </a:p>
                  </a:txBody>
                  <a:tcPr marL="8764" marR="8764" marT="8764" marB="0" anchor="b">
                    <a:lnL>
                      <a:noFill/>
                    </a:lnL>
                    <a:lnR>
                      <a:noFill/>
                    </a:lnR>
                    <a:lnT>
                      <a:noFill/>
                    </a:lnT>
                    <a:lnB>
                      <a:noFill/>
                    </a:lnB>
                  </a:tcPr>
                </a:tc>
              </a:tr>
              <a:tr h="153320">
                <a:tc>
                  <a:txBody>
                    <a:bodyPr/>
                    <a:lstStyle/>
                    <a:p>
                      <a:pPr algn="ctr" fontAlgn="b"/>
                      <a:r>
                        <a:rPr lang="en-US" sz="800" b="0" i="0" u="none" strike="noStrike">
                          <a:solidFill>
                            <a:srgbClr val="000000"/>
                          </a:solidFill>
                          <a:effectLst/>
                          <a:latin typeface="Calibri"/>
                        </a:rPr>
                        <a:t>Triethanolamine </a:t>
                      </a:r>
                    </a:p>
                  </a:txBody>
                  <a:tcPr marL="8764" marR="8764" marT="8764" marB="0" anchor="b">
                    <a:lnL>
                      <a:noFill/>
                    </a:lnL>
                    <a:lnR>
                      <a:noFill/>
                    </a:lnR>
                    <a:lnT>
                      <a:noFill/>
                    </a:lnT>
                    <a:lnB>
                      <a:noFill/>
                    </a:lnB>
                  </a:tcPr>
                </a:tc>
                <a:tc>
                  <a:txBody>
                    <a:bodyPr/>
                    <a:lstStyle/>
                    <a:p>
                      <a:pPr algn="ctr" fontAlgn="b"/>
                      <a:r>
                        <a:rPr lang="en-US" sz="800" b="0" i="0" u="none" strike="noStrike" dirty="0" err="1">
                          <a:solidFill>
                            <a:srgbClr val="000000"/>
                          </a:solidFill>
                          <a:effectLst/>
                          <a:latin typeface="Calibri"/>
                        </a:rPr>
                        <a:t>Ph</a:t>
                      </a:r>
                      <a:r>
                        <a:rPr lang="en-US" sz="800" b="0" i="0" u="none" strike="noStrike" dirty="0">
                          <a:solidFill>
                            <a:srgbClr val="000000"/>
                          </a:solidFill>
                          <a:effectLst/>
                          <a:latin typeface="Calibri"/>
                        </a:rPr>
                        <a:t> Modifier </a:t>
                      </a:r>
                    </a:p>
                  </a:txBody>
                  <a:tcPr marL="8764" marR="8764" marT="8764" marB="0" anchor="b">
                    <a:lnL>
                      <a:noFill/>
                    </a:lnL>
                    <a:lnR>
                      <a:noFill/>
                    </a:lnR>
                    <a:lnT>
                      <a:noFill/>
                    </a:lnT>
                    <a:lnB>
                      <a:noFill/>
                    </a:lnB>
                  </a:tcPr>
                </a:tc>
              </a:tr>
            </a:tbl>
          </a:graphicData>
        </a:graphic>
      </p:graphicFrame>
    </p:spTree>
    <p:extLst>
      <p:ext uri="{BB962C8B-B14F-4D97-AF65-F5344CB8AC3E}">
        <p14:creationId xmlns:p14="http://schemas.microsoft.com/office/powerpoint/2010/main" val="2122865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35696" y="1124744"/>
            <a:ext cx="7772400" cy="1470025"/>
          </a:xfrm>
        </p:spPr>
        <p:txBody>
          <a:bodyPr/>
          <a:lstStyle/>
          <a:p>
            <a:r>
              <a:rPr lang="en-US" b="1" dirty="0" smtClean="0"/>
              <a:t>SilDerm Anti-Cellulite </a:t>
            </a:r>
            <a:br>
              <a:rPr lang="en-US" b="1" dirty="0" smtClean="0"/>
            </a:br>
            <a:r>
              <a:rPr lang="en-US" b="1" dirty="0" smtClean="0"/>
              <a:t>Cream</a:t>
            </a:r>
            <a:endParaRPr lang="en-US" b="1" dirty="0"/>
          </a:p>
        </p:txBody>
      </p:sp>
      <p:sp>
        <p:nvSpPr>
          <p:cNvPr id="4" name="Subtitle 3"/>
          <p:cNvSpPr>
            <a:spLocks noGrp="1"/>
          </p:cNvSpPr>
          <p:nvPr>
            <p:ph type="subTitle" idx="1"/>
          </p:nvPr>
        </p:nvSpPr>
        <p:spPr>
          <a:xfrm>
            <a:off x="2555776" y="2924944"/>
            <a:ext cx="6400800" cy="1752600"/>
          </a:xfrm>
        </p:spPr>
        <p:txBody>
          <a:bodyPr/>
          <a:lstStyle/>
          <a:p>
            <a:r>
              <a:rPr lang="en-US" b="1" dirty="0" smtClean="0">
                <a:solidFill>
                  <a:srgbClr val="FF6699"/>
                </a:solidFill>
              </a:rPr>
              <a:t>Market and Product Positioning</a:t>
            </a:r>
            <a:endParaRPr lang="en-US" b="1" dirty="0">
              <a:solidFill>
                <a:srgbClr val="FF6699"/>
              </a:solidFill>
            </a:endParaRPr>
          </a:p>
        </p:txBody>
      </p:sp>
      <p:pic>
        <p:nvPicPr>
          <p:cNvPr id="5" name="Picture 4" descr="Cover.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1556792"/>
            <a:ext cx="1397811" cy="4869160"/>
          </a:xfrm>
          <a:prstGeom prst="rect">
            <a:avLst/>
          </a:prstGeom>
        </p:spPr>
      </p:pic>
    </p:spTree>
    <p:extLst>
      <p:ext uri="{BB962C8B-B14F-4D97-AF65-F5344CB8AC3E}">
        <p14:creationId xmlns:p14="http://schemas.microsoft.com/office/powerpoint/2010/main" val="3776874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SilDerm Anti-Cellulite Cream</a:t>
            </a:r>
            <a:br>
              <a:rPr lang="en-US" b="1" dirty="0" smtClean="0"/>
            </a:br>
            <a:r>
              <a:rPr lang="en-US" b="1" dirty="0" smtClean="0"/>
              <a:t>Features</a:t>
            </a:r>
            <a:endParaRPr lang="en-US" b="1" dirty="0"/>
          </a:p>
        </p:txBody>
      </p:sp>
      <p:sp>
        <p:nvSpPr>
          <p:cNvPr id="10" name="TextBox 9"/>
          <p:cNvSpPr txBox="1"/>
          <p:nvPr/>
        </p:nvSpPr>
        <p:spPr>
          <a:xfrm>
            <a:off x="2843808" y="1916832"/>
            <a:ext cx="5940152" cy="3539431"/>
          </a:xfrm>
          <a:prstGeom prst="rect">
            <a:avLst/>
          </a:prstGeom>
          <a:noFill/>
        </p:spPr>
        <p:txBody>
          <a:bodyPr wrap="square" rtlCol="0">
            <a:spAutoFit/>
          </a:bodyPr>
          <a:lstStyle/>
          <a:p>
            <a:r>
              <a:rPr lang="en-US" sz="2800" b="1" u="sng" dirty="0" smtClean="0"/>
              <a:t>Triple Action Helps remove Cellulite</a:t>
            </a:r>
          </a:p>
          <a:p>
            <a:endParaRPr lang="en-US" sz="2800" dirty="0" smtClean="0"/>
          </a:p>
          <a:p>
            <a:r>
              <a:rPr lang="en-US" sz="2800" dirty="0" smtClean="0"/>
              <a:t>1- Massage</a:t>
            </a:r>
          </a:p>
          <a:p>
            <a:endParaRPr lang="en-US" sz="2800" dirty="0" smtClean="0"/>
          </a:p>
          <a:p>
            <a:r>
              <a:rPr lang="en-US" sz="2800" dirty="0" smtClean="0"/>
              <a:t>2- Fat breakdown &amp; Removal</a:t>
            </a:r>
          </a:p>
          <a:p>
            <a:endParaRPr lang="en-US" sz="2800" dirty="0" smtClean="0"/>
          </a:p>
          <a:p>
            <a:r>
              <a:rPr lang="en-US" sz="2800" dirty="0" smtClean="0"/>
              <a:t>3- Skin Strengthening</a:t>
            </a:r>
            <a:endParaRPr lang="en-US" sz="2800" dirty="0"/>
          </a:p>
        </p:txBody>
      </p:sp>
      <p:pic>
        <p:nvPicPr>
          <p:cNvPr id="7" name="Picture 6" descr="Cover.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5576" y="1556792"/>
            <a:ext cx="1397811" cy="4869160"/>
          </a:xfrm>
          <a:prstGeom prst="rect">
            <a:avLst/>
          </a:prstGeom>
        </p:spPr>
      </p:pic>
    </p:spTree>
    <p:extLst>
      <p:ext uri="{BB962C8B-B14F-4D97-AF65-F5344CB8AC3E}">
        <p14:creationId xmlns:p14="http://schemas.microsoft.com/office/powerpoint/2010/main" val="2464039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SilDerm Anti-Cellulite Cream</a:t>
            </a:r>
            <a:br>
              <a:rPr lang="en-US" b="1" dirty="0" smtClean="0"/>
            </a:br>
            <a:r>
              <a:rPr lang="en-US" b="1" dirty="0" smtClean="0"/>
              <a:t>Features</a:t>
            </a:r>
            <a:endParaRPr lang="en-US" b="1" dirty="0"/>
          </a:p>
        </p:txBody>
      </p:sp>
      <p:sp>
        <p:nvSpPr>
          <p:cNvPr id="3" name="Content Placeholder 2"/>
          <p:cNvSpPr>
            <a:spLocks noGrp="1"/>
          </p:cNvSpPr>
          <p:nvPr>
            <p:ph idx="1"/>
          </p:nvPr>
        </p:nvSpPr>
        <p:spPr>
          <a:xfrm>
            <a:off x="179512" y="1484784"/>
            <a:ext cx="8964488" cy="5069160"/>
          </a:xfrm>
        </p:spPr>
        <p:txBody>
          <a:bodyPr/>
          <a:lstStyle/>
          <a:p>
            <a:pPr marL="514350" indent="-514350">
              <a:buAutoNum type="arabicPeriod"/>
            </a:pPr>
            <a:r>
              <a:rPr lang="en-US" b="1" i="1" dirty="0" smtClean="0"/>
              <a:t>Massage:</a:t>
            </a:r>
          </a:p>
          <a:p>
            <a:pPr marL="0" indent="0">
              <a:buNone/>
            </a:pPr>
            <a:r>
              <a:rPr lang="en-US" sz="1800" dirty="0" smtClean="0">
                <a:latin typeface="Arial" pitchFamily="34" charset="0"/>
                <a:cs typeface="Arial" pitchFamily="34" charset="0"/>
              </a:rPr>
              <a:t>The roller ball head will massage the area breaking up the fat and increasing blood flow.  </a:t>
            </a:r>
          </a:p>
          <a:p>
            <a:pPr marL="0" indent="0">
              <a:buNone/>
            </a:pPr>
            <a:r>
              <a:rPr lang="en-US" b="1" i="1" dirty="0" smtClean="0"/>
              <a:t>2. Fat Breakdown &amp; Removal:</a:t>
            </a:r>
          </a:p>
          <a:p>
            <a:pPr marL="0" indent="0">
              <a:buNone/>
            </a:pPr>
            <a:r>
              <a:rPr lang="en-US" sz="1800" dirty="0" smtClean="0">
                <a:latin typeface="Arial" pitchFamily="34" charset="0"/>
                <a:cs typeface="Arial" pitchFamily="34" charset="0"/>
              </a:rPr>
              <a:t>The unique plant extracts in SilDerm Anti-Cellulite Cream have been clinically proven to help the break up of the fat and help with the drainage through the blood and lymphatic system.</a:t>
            </a:r>
            <a:endParaRPr lang="en-US" sz="1800" dirty="0">
              <a:latin typeface="Arial" pitchFamily="34" charset="0"/>
              <a:cs typeface="Arial" pitchFamily="34" charset="0"/>
            </a:endParaRPr>
          </a:p>
          <a:p>
            <a:pPr marL="0" indent="0">
              <a:buNone/>
            </a:pPr>
            <a:r>
              <a:rPr lang="en-US" b="1" i="1" dirty="0" smtClean="0"/>
              <a:t>3. Skin Strengthening: </a:t>
            </a:r>
          </a:p>
          <a:p>
            <a:pPr marL="0" indent="0">
              <a:buNone/>
            </a:pPr>
            <a:r>
              <a:rPr lang="en-US" sz="1800" dirty="0" smtClean="0">
                <a:latin typeface="Arial" pitchFamily="34" charset="0"/>
                <a:cs typeface="Arial" pitchFamily="34" charset="0"/>
              </a:rPr>
              <a:t>A combination of massage and the ingredients in SilDerm Anti-Cellulite Cream will help strengthen the skin the in the area applied, which has been proven to significantly improve the appearance of Cellulite</a:t>
            </a:r>
            <a:r>
              <a:rPr lang="en-US" sz="2400" dirty="0" smtClean="0"/>
              <a:t>.  </a:t>
            </a:r>
            <a:endParaRPr lang="en-US" sz="2400" dirty="0"/>
          </a:p>
        </p:txBody>
      </p:sp>
    </p:spTree>
    <p:extLst>
      <p:ext uri="{BB962C8B-B14F-4D97-AF65-F5344CB8AC3E}">
        <p14:creationId xmlns:p14="http://schemas.microsoft.com/office/powerpoint/2010/main" val="34447894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Clinical Summaries</a:t>
            </a:r>
            <a:endParaRPr lang="en-US" b="1" dirty="0"/>
          </a:p>
        </p:txBody>
      </p:sp>
      <p:sp>
        <p:nvSpPr>
          <p:cNvPr id="3" name="Content Placeholder 2"/>
          <p:cNvSpPr>
            <a:spLocks noGrp="1"/>
          </p:cNvSpPr>
          <p:nvPr>
            <p:ph idx="1"/>
          </p:nvPr>
        </p:nvSpPr>
        <p:spPr/>
        <p:txBody>
          <a:bodyPr/>
          <a:lstStyle/>
          <a:p>
            <a:pPr marL="0" indent="0">
              <a:buNone/>
            </a:pPr>
            <a:endParaRPr lang="en-US" sz="2400" baseline="30000" dirty="0" smtClean="0"/>
          </a:p>
          <a:p>
            <a:pPr marL="0" indent="0">
              <a:buNone/>
            </a:pPr>
            <a:r>
              <a:rPr lang="en-US" sz="2000" b="1" baseline="30000" dirty="0" smtClean="0">
                <a:latin typeface="Arial" pitchFamily="34" charset="0"/>
                <a:cs typeface="Arial" pitchFamily="34" charset="0"/>
              </a:rPr>
              <a:t>References </a:t>
            </a:r>
          </a:p>
          <a:p>
            <a:pPr marL="0" indent="0">
              <a:buNone/>
            </a:pPr>
            <a:r>
              <a:rPr lang="en-US" sz="2400" baseline="30000" dirty="0" smtClean="0"/>
              <a:t>1</a:t>
            </a:r>
            <a:r>
              <a:rPr lang="en-US" sz="1200" dirty="0" smtClean="0"/>
              <a:t>Kligman </a:t>
            </a:r>
            <a:r>
              <a:rPr lang="en-US" sz="1200" dirty="0"/>
              <a:t>AM, </a:t>
            </a:r>
            <a:r>
              <a:rPr lang="en-US" sz="1200" dirty="0" err="1"/>
              <a:t>Pagnoni</a:t>
            </a:r>
            <a:r>
              <a:rPr lang="en-US" sz="1200" dirty="0"/>
              <a:t> A, </a:t>
            </a:r>
            <a:r>
              <a:rPr lang="en-US" sz="1200" dirty="0" err="1"/>
              <a:t>Stoudmayer</a:t>
            </a:r>
            <a:r>
              <a:rPr lang="en-US" sz="1200" dirty="0"/>
              <a:t> T. Topical retinol </a:t>
            </a:r>
            <a:r>
              <a:rPr lang="en-US" sz="1200" dirty="0" err="1"/>
              <a:t>im</a:t>
            </a:r>
            <a:r>
              <a:rPr lang="en-US" sz="1200" dirty="0"/>
              <a:t>- proves cellulite. J </a:t>
            </a:r>
            <a:r>
              <a:rPr lang="en-US" sz="1200" dirty="0" err="1"/>
              <a:t>Dermatol</a:t>
            </a:r>
            <a:r>
              <a:rPr lang="en-US" sz="1200" dirty="0"/>
              <a:t> Treat 1999;10:119-25. </a:t>
            </a:r>
            <a:endParaRPr lang="en-US" sz="1200" dirty="0" smtClean="0"/>
          </a:p>
          <a:p>
            <a:pPr marL="0" indent="0">
              <a:buNone/>
            </a:pPr>
            <a:endParaRPr lang="en-US" sz="1200" dirty="0"/>
          </a:p>
          <a:p>
            <a:pPr marL="0" indent="0">
              <a:buNone/>
            </a:pPr>
            <a:r>
              <a:rPr lang="en-US" sz="2400" baseline="30000" dirty="0" smtClean="0"/>
              <a:t>2</a:t>
            </a:r>
            <a:r>
              <a:rPr lang="en-US" sz="1200" dirty="0" smtClean="0"/>
              <a:t>Machinal</a:t>
            </a:r>
            <a:r>
              <a:rPr lang="en-US" sz="1200" dirty="0"/>
              <a:t>-Que ́</a:t>
            </a:r>
            <a:r>
              <a:rPr lang="en-US" sz="1200" dirty="0" err="1"/>
              <a:t>lin</a:t>
            </a:r>
            <a:r>
              <a:rPr lang="en-US" sz="1200" dirty="0"/>
              <a:t> F, </a:t>
            </a:r>
            <a:r>
              <a:rPr lang="en-US" sz="1200" dirty="0" err="1"/>
              <a:t>Dieudonne</a:t>
            </a:r>
            <a:r>
              <a:rPr lang="en-US" sz="1200" dirty="0"/>
              <a:t> ́ MN, </a:t>
            </a:r>
            <a:r>
              <a:rPr lang="en-US" sz="1200" dirty="0" err="1"/>
              <a:t>Leneveu</a:t>
            </a:r>
            <a:r>
              <a:rPr lang="en-US" sz="1200" dirty="0"/>
              <a:t> MC, </a:t>
            </a:r>
            <a:r>
              <a:rPr lang="en-US" sz="1200" dirty="0" err="1"/>
              <a:t>Pecquery</a:t>
            </a:r>
            <a:r>
              <a:rPr lang="en-US" sz="1200" dirty="0"/>
              <a:t> R, </a:t>
            </a:r>
            <a:r>
              <a:rPr lang="en-US" sz="1200" dirty="0" err="1"/>
              <a:t>Castelli</a:t>
            </a:r>
            <a:r>
              <a:rPr lang="en-US" sz="1200" dirty="0"/>
              <a:t> D, </a:t>
            </a:r>
            <a:r>
              <a:rPr lang="en-US" sz="1200" dirty="0" err="1"/>
              <a:t>Oddos</a:t>
            </a:r>
            <a:r>
              <a:rPr lang="en-US" sz="1200" dirty="0"/>
              <a:t> T, et al. Expression studies of key </a:t>
            </a:r>
            <a:r>
              <a:rPr lang="en-US" sz="1200" dirty="0" err="1"/>
              <a:t>adipogenic</a:t>
            </a:r>
            <a:r>
              <a:rPr lang="en-US" sz="1200" dirty="0"/>
              <a:t> transcriptional factors reveal that anti-</a:t>
            </a:r>
            <a:r>
              <a:rPr lang="en-US" sz="1200" dirty="0" err="1"/>
              <a:t>adipogenic</a:t>
            </a:r>
            <a:r>
              <a:rPr lang="en-US" sz="1200" dirty="0"/>
              <a:t> properties of retinol in primary cultured human </a:t>
            </a:r>
            <a:r>
              <a:rPr lang="en-US" sz="1200" dirty="0" err="1"/>
              <a:t>preadipocytes</a:t>
            </a:r>
            <a:r>
              <a:rPr lang="en-US" sz="1200" dirty="0"/>
              <a:t> are due to retinol per se. </a:t>
            </a:r>
            <a:r>
              <a:rPr lang="en-US" sz="1200" dirty="0" err="1"/>
              <a:t>Int</a:t>
            </a:r>
            <a:r>
              <a:rPr lang="en-US" sz="1200" dirty="0"/>
              <a:t> J </a:t>
            </a:r>
            <a:r>
              <a:rPr lang="en-US" sz="1200" dirty="0" err="1"/>
              <a:t>Cosmet</a:t>
            </a:r>
            <a:r>
              <a:rPr lang="en-US" sz="1200" dirty="0"/>
              <a:t> </a:t>
            </a:r>
            <a:r>
              <a:rPr lang="en-US" sz="1200" dirty="0" err="1"/>
              <a:t>Sci</a:t>
            </a:r>
            <a:r>
              <a:rPr lang="en-US" sz="1200" dirty="0"/>
              <a:t> 2001;23:299-308. </a:t>
            </a:r>
          </a:p>
          <a:p>
            <a:pPr marL="0" indent="0">
              <a:buNone/>
            </a:pPr>
            <a:endParaRPr lang="en-US" dirty="0"/>
          </a:p>
        </p:txBody>
      </p:sp>
    </p:spTree>
    <p:extLst>
      <p:ext uri="{BB962C8B-B14F-4D97-AF65-F5344CB8AC3E}">
        <p14:creationId xmlns:p14="http://schemas.microsoft.com/office/powerpoint/2010/main" val="28863281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Cellulite</a:t>
            </a:r>
            <a:endParaRPr lang="en-US" b="1" dirty="0"/>
          </a:p>
        </p:txBody>
      </p:sp>
      <p:pic>
        <p:nvPicPr>
          <p:cNvPr id="4" name="Content Placeholder 3"/>
          <p:cNvPicPr>
            <a:picLocks noGrp="1" noChangeAspect="1"/>
          </p:cNvPicPr>
          <p:nvPr>
            <p:ph idx="1"/>
          </p:nvPr>
        </p:nvPicPr>
        <p:blipFill>
          <a:blip r:embed="rId2" cstate="print"/>
          <a:srcRect t="11647" b="11647"/>
          <a:stretch>
            <a:fillRect/>
          </a:stretch>
        </p:blipFill>
        <p:spPr>
          <a:xfrm>
            <a:off x="5353716" y="4293096"/>
            <a:ext cx="3333083" cy="1833067"/>
          </a:xfrm>
        </p:spPr>
      </p:pic>
      <p:sp>
        <p:nvSpPr>
          <p:cNvPr id="5" name="TextBox 4"/>
          <p:cNvSpPr txBox="1"/>
          <p:nvPr/>
        </p:nvSpPr>
        <p:spPr>
          <a:xfrm>
            <a:off x="539552" y="1772816"/>
            <a:ext cx="7200800" cy="2585323"/>
          </a:xfrm>
          <a:prstGeom prst="rect">
            <a:avLst/>
          </a:prstGeom>
          <a:noFill/>
        </p:spPr>
        <p:txBody>
          <a:bodyPr wrap="square" rtlCol="0">
            <a:spAutoFit/>
          </a:bodyPr>
          <a:lstStyle/>
          <a:p>
            <a:r>
              <a:rPr lang="en-US" dirty="0" smtClean="0"/>
              <a:t>Cellulite in skin is caused by increase in fat deposits under the skin.</a:t>
            </a:r>
          </a:p>
          <a:p>
            <a:endParaRPr lang="en-US" dirty="0" smtClean="0"/>
          </a:p>
          <a:p>
            <a:r>
              <a:rPr lang="en-US" dirty="0" smtClean="0"/>
              <a:t>This is particularly prevalent in areas such as thighs and buttocks.</a:t>
            </a:r>
          </a:p>
          <a:p>
            <a:endParaRPr lang="en-US" dirty="0"/>
          </a:p>
          <a:p>
            <a:r>
              <a:rPr lang="en-US" dirty="0" smtClean="0"/>
              <a:t>Women tend to be more susceptible as they have a higher fat content in and around the skin.</a:t>
            </a:r>
          </a:p>
          <a:p>
            <a:endParaRPr lang="en-US" dirty="0"/>
          </a:p>
          <a:p>
            <a:r>
              <a:rPr lang="en-US" dirty="0" smtClean="0"/>
              <a:t>Treatment goals involve removing the fat deposits from the area leaving the skin flat and smooth.</a:t>
            </a:r>
            <a:endParaRPr lang="en-US" dirty="0"/>
          </a:p>
        </p:txBody>
      </p:sp>
    </p:spTree>
    <p:extLst>
      <p:ext uri="{BB962C8B-B14F-4D97-AF65-F5344CB8AC3E}">
        <p14:creationId xmlns:p14="http://schemas.microsoft.com/office/powerpoint/2010/main" val="11668290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Cellulite Treatment</a:t>
            </a:r>
            <a:endParaRPr lang="en-US" b="1" dirty="0"/>
          </a:p>
        </p:txBody>
      </p:sp>
      <p:sp>
        <p:nvSpPr>
          <p:cNvPr id="5" name="TextBox 4"/>
          <p:cNvSpPr txBox="1"/>
          <p:nvPr/>
        </p:nvSpPr>
        <p:spPr>
          <a:xfrm>
            <a:off x="539552" y="1772816"/>
            <a:ext cx="7200800" cy="3416320"/>
          </a:xfrm>
          <a:prstGeom prst="rect">
            <a:avLst/>
          </a:prstGeom>
          <a:noFill/>
        </p:spPr>
        <p:txBody>
          <a:bodyPr wrap="square" rtlCol="0">
            <a:spAutoFit/>
          </a:bodyPr>
          <a:lstStyle/>
          <a:p>
            <a:r>
              <a:rPr lang="en-US" dirty="0" smtClean="0"/>
              <a:t>Treatment for cellulite is focused on moving the fat deposits away from the affected area.  </a:t>
            </a:r>
          </a:p>
          <a:p>
            <a:endParaRPr lang="en-US" dirty="0"/>
          </a:p>
          <a:p>
            <a:r>
              <a:rPr lang="en-US" dirty="0" smtClean="0"/>
              <a:t>This can be done several ways;</a:t>
            </a:r>
          </a:p>
          <a:p>
            <a:endParaRPr lang="en-US" dirty="0"/>
          </a:p>
          <a:p>
            <a:pPr marL="285750" indent="-285750">
              <a:buClr>
                <a:srgbClr val="FF6699"/>
              </a:buClr>
              <a:buFont typeface="Wingdings" pitchFamily="2" charset="2"/>
              <a:buChar char="§"/>
            </a:pPr>
            <a:r>
              <a:rPr lang="en-US" dirty="0" smtClean="0"/>
              <a:t>Physically by intense massage in the affected area</a:t>
            </a:r>
          </a:p>
          <a:p>
            <a:pPr marL="285750" indent="-285750">
              <a:buClr>
                <a:srgbClr val="FF6699"/>
              </a:buClr>
              <a:buFont typeface="Wingdings" pitchFamily="2" charset="2"/>
              <a:buChar char="§"/>
            </a:pPr>
            <a:r>
              <a:rPr lang="en-US" dirty="0" smtClean="0"/>
              <a:t>By use of pharmacological agents that break down the fat and strengthen the skin</a:t>
            </a:r>
          </a:p>
          <a:p>
            <a:pPr marL="285750" indent="-285750">
              <a:buClr>
                <a:srgbClr val="FF6699"/>
              </a:buClr>
              <a:buFont typeface="Wingdings" pitchFamily="2" charset="2"/>
              <a:buChar char="§"/>
            </a:pPr>
            <a:r>
              <a:rPr lang="en-US" dirty="0" smtClean="0"/>
              <a:t>By use of agents that dilate the blood vessels to encourage the fat to leave the affected area</a:t>
            </a:r>
          </a:p>
          <a:p>
            <a:endParaRPr lang="en-US" dirty="0"/>
          </a:p>
          <a:p>
            <a:endParaRPr lang="en-US" dirty="0"/>
          </a:p>
        </p:txBody>
      </p:sp>
    </p:spTree>
    <p:extLst>
      <p:ext uri="{BB962C8B-B14F-4D97-AF65-F5344CB8AC3E}">
        <p14:creationId xmlns:p14="http://schemas.microsoft.com/office/powerpoint/2010/main" val="10316598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SilDerm Anti-Cellulite Cream</a:t>
            </a:r>
            <a:endParaRPr lang="en-US" b="1" dirty="0"/>
          </a:p>
        </p:txBody>
      </p:sp>
      <p:sp>
        <p:nvSpPr>
          <p:cNvPr id="5" name="TextBox 4"/>
          <p:cNvSpPr txBox="1"/>
          <p:nvPr/>
        </p:nvSpPr>
        <p:spPr>
          <a:xfrm>
            <a:off x="323528" y="1700808"/>
            <a:ext cx="7488832" cy="2862323"/>
          </a:xfrm>
          <a:prstGeom prst="rect">
            <a:avLst/>
          </a:prstGeom>
          <a:noFill/>
        </p:spPr>
        <p:txBody>
          <a:bodyPr wrap="square" rtlCol="0">
            <a:spAutoFit/>
          </a:bodyPr>
          <a:lstStyle/>
          <a:p>
            <a:r>
              <a:rPr lang="en-US" b="1" dirty="0" smtClean="0"/>
              <a:t>Massage</a:t>
            </a:r>
            <a:r>
              <a:rPr lang="en-US" dirty="0" smtClean="0"/>
              <a:t>:</a:t>
            </a:r>
          </a:p>
          <a:p>
            <a:endParaRPr lang="en-US" dirty="0"/>
          </a:p>
          <a:p>
            <a:r>
              <a:rPr lang="en-US" dirty="0" smtClean="0"/>
              <a:t>SilDerm Anti-Cellulite Cream has a massage applicator that massages as the cream is applied.  </a:t>
            </a:r>
          </a:p>
          <a:p>
            <a:endParaRPr lang="en-US" dirty="0"/>
          </a:p>
          <a:p>
            <a:r>
              <a:rPr lang="en-US" dirty="0" smtClean="0"/>
              <a:t>This massage action helps to breakdown the fat under the skin and makes it more mobile so that it can be removed from the area and hence loose the ‘orange peel’ look</a:t>
            </a:r>
          </a:p>
          <a:p>
            <a:endParaRPr lang="en-US" dirty="0"/>
          </a:p>
          <a:p>
            <a:endParaRPr lang="en-US" dirty="0"/>
          </a:p>
        </p:txBody>
      </p:sp>
      <p:pic>
        <p:nvPicPr>
          <p:cNvPr id="4" name="Picture 3"/>
          <p:cNvPicPr>
            <a:picLocks noChangeAspect="1"/>
          </p:cNvPicPr>
          <p:nvPr/>
        </p:nvPicPr>
        <p:blipFill>
          <a:blip r:embed="rId2" cstate="print"/>
          <a:stretch>
            <a:fillRect/>
          </a:stretch>
        </p:blipFill>
        <p:spPr>
          <a:xfrm>
            <a:off x="2506588" y="4027884"/>
            <a:ext cx="2857500" cy="2857500"/>
          </a:xfrm>
          <a:prstGeom prst="rect">
            <a:avLst/>
          </a:prstGeom>
        </p:spPr>
      </p:pic>
      <p:pic>
        <p:nvPicPr>
          <p:cNvPr id="1026" name="Picture 2"/>
          <p:cNvPicPr>
            <a:picLocks noChangeAspect="1" noChangeArrowheads="1"/>
          </p:cNvPicPr>
          <p:nvPr/>
        </p:nvPicPr>
        <p:blipFill>
          <a:blip r:embed="rId3" cstate="print"/>
          <a:srcRect/>
          <a:stretch>
            <a:fillRect/>
          </a:stretch>
        </p:blipFill>
        <p:spPr bwMode="auto">
          <a:xfrm>
            <a:off x="5652120" y="3789040"/>
            <a:ext cx="2609478" cy="2808312"/>
          </a:xfrm>
          <a:prstGeom prst="rect">
            <a:avLst/>
          </a:prstGeom>
          <a:noFill/>
          <a:ln w="9525">
            <a:noFill/>
            <a:miter lim="800000"/>
            <a:headEnd/>
            <a:tailEnd/>
          </a:ln>
          <a:effectLst/>
        </p:spPr>
      </p:pic>
    </p:spTree>
    <p:extLst>
      <p:ext uri="{BB962C8B-B14F-4D97-AF65-F5344CB8AC3E}">
        <p14:creationId xmlns:p14="http://schemas.microsoft.com/office/powerpoint/2010/main" val="128525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SilDerm Anti-Cellulite Cream</a:t>
            </a:r>
            <a:endParaRPr lang="en-US" b="1" dirty="0"/>
          </a:p>
        </p:txBody>
      </p:sp>
      <p:sp>
        <p:nvSpPr>
          <p:cNvPr id="5" name="TextBox 4"/>
          <p:cNvSpPr txBox="1"/>
          <p:nvPr/>
        </p:nvSpPr>
        <p:spPr>
          <a:xfrm>
            <a:off x="251520" y="1412776"/>
            <a:ext cx="7488832" cy="3693319"/>
          </a:xfrm>
          <a:prstGeom prst="rect">
            <a:avLst/>
          </a:prstGeom>
          <a:noFill/>
        </p:spPr>
        <p:txBody>
          <a:bodyPr wrap="square" rtlCol="0">
            <a:spAutoFit/>
          </a:bodyPr>
          <a:lstStyle/>
          <a:p>
            <a:endParaRPr lang="en-US" dirty="0" smtClean="0"/>
          </a:p>
          <a:p>
            <a:r>
              <a:rPr lang="en-US" b="1" dirty="0" smtClean="0"/>
              <a:t>Fat Lypolysis</a:t>
            </a:r>
            <a:r>
              <a:rPr lang="en-US" dirty="0" smtClean="0"/>
              <a:t>:</a:t>
            </a:r>
          </a:p>
          <a:p>
            <a:endParaRPr lang="en-US" dirty="0"/>
          </a:p>
          <a:p>
            <a:r>
              <a:rPr lang="en-US" dirty="0" smtClean="0"/>
              <a:t>In order to be able to move the fat out of the relevant area the fat needs to be broken down into smaller parts so that it can be taken away through the bodies blood and lymphatic system.</a:t>
            </a:r>
          </a:p>
          <a:p>
            <a:endParaRPr lang="en-US" dirty="0"/>
          </a:p>
          <a:p>
            <a:r>
              <a:rPr lang="en-US" dirty="0" smtClean="0"/>
              <a:t>It is important to increase the rate of fat removal by increasing the  blood flow through massage and also dilating the blood vessels themselves.</a:t>
            </a:r>
          </a:p>
          <a:p>
            <a:endParaRPr lang="en-US" dirty="0"/>
          </a:p>
          <a:p>
            <a:endParaRPr lang="en-US" dirty="0"/>
          </a:p>
          <a:p>
            <a:endParaRPr lang="en-US" dirty="0"/>
          </a:p>
        </p:txBody>
      </p:sp>
      <p:pic>
        <p:nvPicPr>
          <p:cNvPr id="7" name="Picture 6"/>
          <p:cNvPicPr>
            <a:picLocks noChangeAspect="1"/>
          </p:cNvPicPr>
          <p:nvPr/>
        </p:nvPicPr>
        <p:blipFill>
          <a:blip r:embed="rId2" cstate="print"/>
          <a:stretch>
            <a:fillRect/>
          </a:stretch>
        </p:blipFill>
        <p:spPr>
          <a:xfrm>
            <a:off x="4932040" y="3940827"/>
            <a:ext cx="4211960" cy="2917173"/>
          </a:xfrm>
          <a:prstGeom prst="rect">
            <a:avLst/>
          </a:prstGeom>
        </p:spPr>
      </p:pic>
    </p:spTree>
    <p:extLst>
      <p:ext uri="{BB962C8B-B14F-4D97-AF65-F5344CB8AC3E}">
        <p14:creationId xmlns:p14="http://schemas.microsoft.com/office/powerpoint/2010/main" val="40983104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SilDerm Anti-Cellulite Cream</a:t>
            </a:r>
            <a:endParaRPr lang="en-US" b="1" dirty="0"/>
          </a:p>
        </p:txBody>
      </p:sp>
      <p:sp>
        <p:nvSpPr>
          <p:cNvPr id="5" name="TextBox 4"/>
          <p:cNvSpPr txBox="1"/>
          <p:nvPr/>
        </p:nvSpPr>
        <p:spPr>
          <a:xfrm>
            <a:off x="251520" y="1628800"/>
            <a:ext cx="8352928" cy="2088232"/>
          </a:xfrm>
          <a:prstGeom prst="rect">
            <a:avLst/>
          </a:prstGeom>
          <a:noFill/>
        </p:spPr>
        <p:txBody>
          <a:bodyPr wrap="square" rtlCol="0">
            <a:spAutoFit/>
          </a:bodyPr>
          <a:lstStyle/>
          <a:p>
            <a:r>
              <a:rPr lang="en-US" b="1" dirty="0" smtClean="0"/>
              <a:t>Skin Strengthening:</a:t>
            </a:r>
          </a:p>
          <a:p>
            <a:endParaRPr lang="en-US" dirty="0"/>
          </a:p>
          <a:p>
            <a:r>
              <a:rPr lang="en-US" dirty="0" smtClean="0"/>
              <a:t>Studies have repeatedly shown that strengthening the skin around the area that is susceptible to cellulite, will decrease the orange peel look of cellulite and hence improve the overall appearance of the skin.  </a:t>
            </a:r>
            <a:endParaRPr lang="en-US" dirty="0"/>
          </a:p>
          <a:p>
            <a:endParaRPr lang="en-US" dirty="0"/>
          </a:p>
          <a:p>
            <a:endParaRPr lang="en-US" dirty="0"/>
          </a:p>
        </p:txBody>
      </p:sp>
      <p:pic>
        <p:nvPicPr>
          <p:cNvPr id="3" name="Picture 2"/>
          <p:cNvPicPr>
            <a:picLocks noChangeAspect="1"/>
          </p:cNvPicPr>
          <p:nvPr/>
        </p:nvPicPr>
        <p:blipFill>
          <a:blip r:embed="rId2" cstate="print"/>
          <a:stretch>
            <a:fillRect/>
          </a:stretch>
        </p:blipFill>
        <p:spPr>
          <a:xfrm>
            <a:off x="2627784" y="3192498"/>
            <a:ext cx="3384376" cy="3369334"/>
          </a:xfrm>
          <a:prstGeom prst="rect">
            <a:avLst/>
          </a:prstGeom>
        </p:spPr>
      </p:pic>
    </p:spTree>
    <p:extLst>
      <p:ext uri="{BB962C8B-B14F-4D97-AF65-F5344CB8AC3E}">
        <p14:creationId xmlns:p14="http://schemas.microsoft.com/office/powerpoint/2010/main" val="24506240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SilDerm Anti-Cellulite Cream</a:t>
            </a:r>
            <a:br>
              <a:rPr lang="en-US" b="1" dirty="0" smtClean="0"/>
            </a:br>
            <a:r>
              <a:rPr lang="en-US" b="1" dirty="0" smtClean="0"/>
              <a:t>Mode of Action</a:t>
            </a:r>
            <a:endParaRPr lang="en-US" b="1" dirty="0"/>
          </a:p>
        </p:txBody>
      </p:sp>
      <p:sp>
        <p:nvSpPr>
          <p:cNvPr id="4" name="Content Placeholder 3"/>
          <p:cNvSpPr>
            <a:spLocks noGrp="1"/>
          </p:cNvSpPr>
          <p:nvPr>
            <p:ph idx="1"/>
          </p:nvPr>
        </p:nvSpPr>
        <p:spPr/>
        <p:txBody>
          <a:bodyPr/>
          <a:lstStyle/>
          <a:p>
            <a:pPr marL="514350" indent="-514350">
              <a:buAutoNum type="arabicPeriod"/>
            </a:pPr>
            <a:r>
              <a:rPr lang="en-US" b="1" i="1" dirty="0" smtClean="0"/>
              <a:t>Massage</a:t>
            </a:r>
          </a:p>
          <a:p>
            <a:pPr marL="0" indent="0">
              <a:buNone/>
            </a:pPr>
            <a:r>
              <a:rPr lang="en-US" sz="1800" dirty="0" smtClean="0">
                <a:latin typeface="Arial" pitchFamily="34" charset="0"/>
                <a:cs typeface="Arial" pitchFamily="34" charset="0"/>
              </a:rPr>
              <a:t>The roller ball heads massage the area, starting the process of breaking down the fat and increasing blood flow to take away the fat from the areas.</a:t>
            </a:r>
          </a:p>
          <a:p>
            <a:pPr marL="0" indent="0">
              <a:buNone/>
            </a:pPr>
            <a:endParaRPr lang="en-US" sz="1800" dirty="0" smtClean="0"/>
          </a:p>
          <a:p>
            <a:pPr marL="0" indent="0">
              <a:buNone/>
            </a:pPr>
            <a:r>
              <a:rPr lang="en-US" b="1" i="1" dirty="0" smtClean="0"/>
              <a:t>2. Fat Breakdown &amp; Removal</a:t>
            </a:r>
          </a:p>
          <a:p>
            <a:pPr marL="0" indent="0">
              <a:buNone/>
            </a:pPr>
            <a:r>
              <a:rPr lang="en-US" sz="1800" dirty="0" smtClean="0">
                <a:latin typeface="Arial" pitchFamily="34" charset="0"/>
                <a:cs typeface="Arial" pitchFamily="34" charset="0"/>
              </a:rPr>
              <a:t>Several ingredients in the cream have been proven to increase fat breakdown by more than 40%.</a:t>
            </a:r>
          </a:p>
          <a:p>
            <a:pPr marL="0" indent="0">
              <a:buNone/>
            </a:pPr>
            <a:endParaRPr lang="en-US" sz="1800" dirty="0" smtClean="0">
              <a:latin typeface="Arial" pitchFamily="34" charset="0"/>
              <a:cs typeface="Arial" pitchFamily="34" charset="0"/>
            </a:endParaRPr>
          </a:p>
          <a:p>
            <a:pPr marL="0" indent="0">
              <a:buNone/>
            </a:pPr>
            <a:r>
              <a:rPr lang="en-US" b="1" i="1" dirty="0" smtClean="0"/>
              <a:t>3. Skin Strengthening</a:t>
            </a:r>
          </a:p>
          <a:p>
            <a:pPr marL="0" indent="0">
              <a:lnSpc>
                <a:spcPct val="50000"/>
              </a:lnSpc>
              <a:buNone/>
            </a:pPr>
            <a:r>
              <a:rPr lang="en-US" sz="1800" dirty="0" smtClean="0">
                <a:latin typeface="Arial" pitchFamily="34" charset="0"/>
                <a:cs typeface="Arial" pitchFamily="34" charset="0"/>
              </a:rPr>
              <a:t>In addition to the massage several ingredients have been shown to strengthen</a:t>
            </a:r>
          </a:p>
          <a:p>
            <a:pPr marL="0" indent="0">
              <a:lnSpc>
                <a:spcPct val="50000"/>
              </a:lnSpc>
              <a:buNone/>
            </a:pPr>
            <a:r>
              <a:rPr lang="en-US" sz="1800" dirty="0" smtClean="0">
                <a:latin typeface="Arial" pitchFamily="34" charset="0"/>
                <a:cs typeface="Arial" pitchFamily="34" charset="0"/>
              </a:rPr>
              <a:t>the skin on application.</a:t>
            </a:r>
          </a:p>
          <a:p>
            <a:pPr marL="0" indent="0">
              <a:buNone/>
            </a:pPr>
            <a:endParaRPr lang="en-US" dirty="0"/>
          </a:p>
        </p:txBody>
      </p:sp>
      <p:sp>
        <p:nvSpPr>
          <p:cNvPr id="5" name="TextBox 4"/>
          <p:cNvSpPr txBox="1"/>
          <p:nvPr/>
        </p:nvSpPr>
        <p:spPr>
          <a:xfrm>
            <a:off x="791072" y="1772816"/>
            <a:ext cx="8352928" cy="923330"/>
          </a:xfrm>
          <a:prstGeom prst="rect">
            <a:avLst/>
          </a:prstGeom>
          <a:noFill/>
        </p:spPr>
        <p:txBody>
          <a:bodyPr wrap="square" rtlCol="0">
            <a:spAutoFit/>
          </a:bodyPr>
          <a:lstStyle/>
          <a:p>
            <a:endParaRPr lang="en-US" dirty="0"/>
          </a:p>
          <a:p>
            <a:endParaRPr lang="en-US" dirty="0"/>
          </a:p>
          <a:p>
            <a:endParaRPr lang="en-US" dirty="0"/>
          </a:p>
        </p:txBody>
      </p:sp>
    </p:spTree>
    <p:extLst>
      <p:ext uri="{BB962C8B-B14F-4D97-AF65-F5344CB8AC3E}">
        <p14:creationId xmlns:p14="http://schemas.microsoft.com/office/powerpoint/2010/main" val="20370191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SilDerm Anti-Cellulite Cream</a:t>
            </a:r>
            <a:br>
              <a:rPr lang="en-US" b="1" dirty="0" smtClean="0"/>
            </a:br>
            <a:r>
              <a:rPr lang="en-US" b="1" dirty="0" smtClean="0"/>
              <a:t>Ingredients</a:t>
            </a:r>
            <a:endParaRPr lang="en-US" b="1" dirty="0"/>
          </a:p>
        </p:txBody>
      </p:sp>
      <p:sp>
        <p:nvSpPr>
          <p:cNvPr id="3" name="Content Placeholder 2"/>
          <p:cNvSpPr>
            <a:spLocks noGrp="1"/>
          </p:cNvSpPr>
          <p:nvPr>
            <p:ph idx="1"/>
          </p:nvPr>
        </p:nvSpPr>
        <p:spPr/>
        <p:txBody>
          <a:bodyPr/>
          <a:lstStyle/>
          <a:p>
            <a:pPr marL="0" indent="0">
              <a:buNone/>
            </a:pPr>
            <a:r>
              <a:rPr lang="en-US" b="1" u="sng" dirty="0" smtClean="0"/>
              <a:t>2. For Fat Breakdown</a:t>
            </a:r>
            <a:endParaRPr lang="en-US" b="1" u="sng" dirty="0"/>
          </a:p>
          <a:p>
            <a:pPr marL="0" indent="0">
              <a:buNone/>
            </a:pPr>
            <a:r>
              <a:rPr lang="en-US" i="1" dirty="0" err="1" smtClean="0"/>
              <a:t>Glaucine</a:t>
            </a:r>
            <a:r>
              <a:rPr lang="en-US" i="1" dirty="0" smtClean="0"/>
              <a:t> (</a:t>
            </a:r>
            <a:r>
              <a:rPr lang="en-US" i="1" dirty="0"/>
              <a:t>Coco-</a:t>
            </a:r>
            <a:r>
              <a:rPr lang="en-US" i="1" dirty="0" err="1" smtClean="0"/>
              <a:t>Glucoside</a:t>
            </a:r>
            <a:r>
              <a:rPr lang="en-US" i="1" dirty="0" smtClean="0"/>
              <a:t>):</a:t>
            </a:r>
          </a:p>
          <a:p>
            <a:pPr marL="0" indent="0">
              <a:buNone/>
            </a:pPr>
            <a:r>
              <a:rPr lang="en-US" sz="1800" dirty="0" smtClean="0">
                <a:latin typeface="Arial" pitchFamily="34" charset="0"/>
                <a:cs typeface="Arial" pitchFamily="34" charset="0"/>
              </a:rPr>
              <a:t>This  ingredients has been proven to increase the breakdown of fat and stops the production of new fat cells.</a:t>
            </a:r>
            <a:endParaRPr lang="en-US" sz="1800" dirty="0">
              <a:latin typeface="Arial" pitchFamily="34" charset="0"/>
              <a:cs typeface="Arial" pitchFamily="34" charset="0"/>
            </a:endParaRPr>
          </a:p>
          <a:p>
            <a:pPr marL="0" indent="0">
              <a:buNone/>
            </a:pPr>
            <a:r>
              <a:rPr lang="en-US" sz="1800" dirty="0" smtClean="0">
                <a:latin typeface="Arial" pitchFamily="34" charset="0"/>
                <a:cs typeface="Arial" pitchFamily="34" charset="0"/>
              </a:rPr>
              <a:t>In addition, </a:t>
            </a:r>
            <a:r>
              <a:rPr lang="en-US" sz="1800" dirty="0" err="1" smtClean="0">
                <a:latin typeface="Arial" pitchFamily="34" charset="0"/>
                <a:cs typeface="Arial" pitchFamily="34" charset="0"/>
              </a:rPr>
              <a:t>Glaucine</a:t>
            </a:r>
            <a:r>
              <a:rPr lang="en-US" sz="1800" dirty="0" smtClean="0">
                <a:latin typeface="Arial" pitchFamily="34" charset="0"/>
                <a:cs typeface="Arial" pitchFamily="34" charset="0"/>
              </a:rPr>
              <a:t> has been proven to decrease the fat deposits by up to one third (1/3</a:t>
            </a:r>
            <a:r>
              <a:rPr lang="en-US" sz="1800" baseline="30000" dirty="0" smtClean="0">
                <a:latin typeface="Arial" pitchFamily="34" charset="0"/>
                <a:cs typeface="Arial" pitchFamily="34" charset="0"/>
              </a:rPr>
              <a:t>rd</a:t>
            </a:r>
            <a:r>
              <a:rPr lang="en-US" sz="1800" dirty="0" smtClean="0">
                <a:latin typeface="Arial" pitchFamily="34" charset="0"/>
                <a:cs typeface="Arial" pitchFamily="34" charset="0"/>
              </a:rPr>
              <a:t>).</a:t>
            </a:r>
            <a:endParaRPr lang="en-US" sz="1800" baseline="30000" dirty="0" smtClean="0">
              <a:latin typeface="Arial" pitchFamily="34" charset="0"/>
              <a:cs typeface="Arial" pitchFamily="34" charset="0"/>
            </a:endParaRPr>
          </a:p>
          <a:p>
            <a:pPr marL="0" indent="0">
              <a:buNone/>
            </a:pPr>
            <a:endParaRPr lang="en-US" sz="1800" baseline="30000" dirty="0"/>
          </a:p>
          <a:p>
            <a:pPr marL="0" indent="0">
              <a:buNone/>
            </a:pPr>
            <a:r>
              <a:rPr lang="en-US" i="1" dirty="0" err="1" smtClean="0"/>
              <a:t>Bupleurum</a:t>
            </a:r>
            <a:r>
              <a:rPr lang="en-US" i="1" dirty="0" smtClean="0"/>
              <a:t> </a:t>
            </a:r>
            <a:r>
              <a:rPr lang="en-US" i="1" dirty="0" err="1" smtClean="0"/>
              <a:t>chinensis</a:t>
            </a:r>
            <a:r>
              <a:rPr lang="en-US" i="1" dirty="0"/>
              <a:t> </a:t>
            </a:r>
            <a:r>
              <a:rPr lang="en-US" i="1" dirty="0" smtClean="0"/>
              <a:t>Caffeine and Co-enzyme </a:t>
            </a:r>
            <a:r>
              <a:rPr lang="en-US" i="1" dirty="0"/>
              <a:t>A </a:t>
            </a:r>
            <a:r>
              <a:rPr lang="en-US" i="1" dirty="0" smtClean="0"/>
              <a:t>combination:</a:t>
            </a:r>
            <a:endParaRPr lang="en-US" i="1" baseline="30000" dirty="0"/>
          </a:p>
          <a:p>
            <a:pPr marL="0" indent="0">
              <a:buNone/>
            </a:pPr>
            <a:r>
              <a:rPr lang="en-US" sz="1800" dirty="0" smtClean="0">
                <a:latin typeface="Arial" pitchFamily="34" charset="0"/>
                <a:cs typeface="Arial" pitchFamily="34" charset="0"/>
              </a:rPr>
              <a:t>This combination will help to decrease the orange peel effect by 33% and firm the skin in the area applied.  </a:t>
            </a:r>
          </a:p>
        </p:txBody>
      </p:sp>
    </p:spTree>
    <p:extLst>
      <p:ext uri="{BB962C8B-B14F-4D97-AF65-F5344CB8AC3E}">
        <p14:creationId xmlns:p14="http://schemas.microsoft.com/office/powerpoint/2010/main" val="2353174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SilDerm Anti-Cellulite Cream Ingredients</a:t>
            </a:r>
            <a:endParaRPr lang="en-US" b="1" dirty="0"/>
          </a:p>
        </p:txBody>
      </p:sp>
      <p:sp>
        <p:nvSpPr>
          <p:cNvPr id="3" name="Content Placeholder 2"/>
          <p:cNvSpPr>
            <a:spLocks noGrp="1"/>
          </p:cNvSpPr>
          <p:nvPr>
            <p:ph idx="1"/>
          </p:nvPr>
        </p:nvSpPr>
        <p:spPr/>
        <p:txBody>
          <a:bodyPr/>
          <a:lstStyle/>
          <a:p>
            <a:pPr marL="0" indent="0">
              <a:buNone/>
            </a:pPr>
            <a:r>
              <a:rPr lang="en-US" b="1" u="sng" dirty="0" smtClean="0"/>
              <a:t>3.For Skin Strengthening</a:t>
            </a:r>
            <a:endParaRPr lang="en-US" b="1" u="sng" dirty="0"/>
          </a:p>
          <a:p>
            <a:pPr marL="0" indent="0">
              <a:buNone/>
            </a:pPr>
            <a:endParaRPr lang="en-US" sz="1800" dirty="0"/>
          </a:p>
          <a:p>
            <a:pPr marL="0" indent="0">
              <a:buNone/>
            </a:pPr>
            <a:r>
              <a:rPr lang="en-US" i="1" dirty="0" smtClean="0"/>
              <a:t>Retinol</a:t>
            </a:r>
            <a:r>
              <a:rPr lang="en-US" dirty="0" smtClean="0"/>
              <a:t>:</a:t>
            </a:r>
          </a:p>
          <a:p>
            <a:pPr marL="0" indent="0">
              <a:buNone/>
            </a:pPr>
            <a:r>
              <a:rPr lang="en-US" sz="1800" dirty="0" smtClean="0">
                <a:latin typeface="Arial" pitchFamily="34" charset="0"/>
                <a:cs typeface="Arial" pitchFamily="34" charset="0"/>
              </a:rPr>
              <a:t>Retinol is a Vitamin A derivative that is well known and clinically proven to thicken the epidermis when applied topically.  In recent studies, Retinol has been shown to improve cellulite on its own. ¹·²</a:t>
            </a:r>
          </a:p>
          <a:p>
            <a:pPr marL="0" indent="0">
              <a:buNone/>
            </a:pPr>
            <a:endParaRPr lang="en-US" sz="1800" dirty="0"/>
          </a:p>
          <a:p>
            <a:pPr marL="0" indent="0">
              <a:buNone/>
            </a:pPr>
            <a:endParaRPr lang="en-US" sz="1800" dirty="0" smtClean="0"/>
          </a:p>
          <a:p>
            <a:pPr marL="0" indent="0">
              <a:buNone/>
            </a:pPr>
            <a:endParaRPr lang="en-US" u="sng" dirty="0"/>
          </a:p>
          <a:p>
            <a:pPr marL="0" indent="0">
              <a:buNone/>
            </a:pPr>
            <a:endParaRPr lang="en-US" b="1" u="sng" dirty="0" smtClean="0"/>
          </a:p>
          <a:p>
            <a:pPr marL="0" indent="0">
              <a:buNone/>
            </a:pPr>
            <a:endParaRPr lang="en-US" b="1" u="sng" dirty="0"/>
          </a:p>
          <a:p>
            <a:pPr marL="0" indent="0">
              <a:buNone/>
            </a:pPr>
            <a:endParaRPr lang="en-US" b="1" u="sng" dirty="0"/>
          </a:p>
        </p:txBody>
      </p:sp>
    </p:spTree>
    <p:extLst>
      <p:ext uri="{BB962C8B-B14F-4D97-AF65-F5344CB8AC3E}">
        <p14:creationId xmlns:p14="http://schemas.microsoft.com/office/powerpoint/2010/main" val="4124827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26272</TotalTime>
  <Words>879</Words>
  <Application>Microsoft Macintosh PowerPoint</Application>
  <PresentationFormat>Экран (4:3)</PresentationFormat>
  <Paragraphs>131</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Calibri</vt:lpstr>
      <vt:lpstr>Wingdings</vt:lpstr>
      <vt:lpstr>Arial</vt:lpstr>
      <vt:lpstr>Office Theme</vt:lpstr>
      <vt:lpstr>SilDerm Triple Action Anti-Cellulite Cream  </vt:lpstr>
      <vt:lpstr>Cellulite</vt:lpstr>
      <vt:lpstr>Cellulite Treatment</vt:lpstr>
      <vt:lpstr>SilDerm Anti-Cellulite Cream</vt:lpstr>
      <vt:lpstr>SilDerm Anti-Cellulite Cream</vt:lpstr>
      <vt:lpstr>SilDerm Anti-Cellulite Cream</vt:lpstr>
      <vt:lpstr>SilDerm Anti-Cellulite Cream Mode of Action</vt:lpstr>
      <vt:lpstr>SilDerm Anti-Cellulite Cream Ingredients</vt:lpstr>
      <vt:lpstr>SilDerm Anti-Cellulite Cream Ingredients</vt:lpstr>
      <vt:lpstr>SilDerm Anti-Cellulite Cream  Complete Ingredients</vt:lpstr>
      <vt:lpstr>SilDerm Anti-Cellulite  Cream</vt:lpstr>
      <vt:lpstr>SilDerm Anti-Cellulite Cream Features</vt:lpstr>
      <vt:lpstr>SilDerm Anti-Cellulite Cream Features</vt:lpstr>
      <vt:lpstr>Clinical Summaries</vt:lpstr>
    </vt:vector>
  </TitlesOfParts>
  <LinksUpToDate>false</LinksUpToDate>
  <SharedDoc>false</SharedDoc>
  <HyperlinksChanged>false</HyperlinksChanged>
  <AppVersion>15.0029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Chris</dc:creator>
  <cp:lastModifiedBy>пользователь Microsoft Office</cp:lastModifiedBy>
  <cp:revision>299</cp:revision>
  <cp:lastPrinted>2011-10-07T12:29:25Z</cp:lastPrinted>
  <dcterms:created xsi:type="dcterms:W3CDTF">2011-02-01T14:51:27Z</dcterms:created>
  <dcterms:modified xsi:type="dcterms:W3CDTF">2017-08-10T12:36:00Z</dcterms:modified>
</cp:coreProperties>
</file>