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1" r:id="rId3"/>
    <p:sldId id="257" r:id="rId4"/>
    <p:sldId id="268" r:id="rId5"/>
    <p:sldId id="269" r:id="rId6"/>
    <p:sldId id="273" r:id="rId7"/>
    <p:sldId id="274" r:id="rId8"/>
    <p:sldId id="270" r:id="rId9"/>
    <p:sldId id="260" r:id="rId10"/>
    <p:sldId id="259" r:id="rId11"/>
    <p:sldId id="272" r:id="rId12"/>
    <p:sldId id="271" r:id="rId13"/>
    <p:sldId id="275" r:id="rId14"/>
    <p:sldId id="276" r:id="rId15"/>
    <p:sldId id="261" r:id="rId16"/>
    <p:sldId id="280" r:id="rId17"/>
    <p:sldId id="277" r:id="rId18"/>
    <p:sldId id="263" r:id="rId19"/>
    <p:sldId id="265" r:id="rId20"/>
    <p:sldId id="278" r:id="rId21"/>
    <p:sldId id="264" r:id="rId22"/>
    <p:sldId id="279" r:id="rId23"/>
    <p:sldId id="282" r:id="rId24"/>
    <p:sldId id="283" r:id="rId25"/>
    <p:sldId id="284" r:id="rId26"/>
    <p:sldId id="266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88" autoAdjust="0"/>
    <p:restoredTop sz="93147"/>
  </p:normalViewPr>
  <p:slideViewPr>
    <p:cSldViewPr snapToGrid="0" snapToObjects="1">
      <p:cViewPr varScale="1">
        <p:scale>
          <a:sx n="60" d="100"/>
          <a:sy n="60" d="100"/>
        </p:scale>
        <p:origin x="1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B2D09-5895-F94A-9679-B02B694B16BE}" type="datetimeFigureOut">
              <a:rPr lang="ru-RU" smtClean="0"/>
              <a:t>09.07.17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5F8D-36C5-7D42-8EFA-A54A59C24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3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77521"/>
      </p:ext>
    </p:extLst>
  </p:cSld>
  <p:clrMapOvr>
    <a:masterClrMapping/>
  </p:clrMapOvr>
  <p:transition spd="med" advTm="6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7/9/17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emf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" y="5738135"/>
            <a:ext cx="1446120" cy="9544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00" y="5252475"/>
            <a:ext cx="1620456" cy="902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300" y="-4402"/>
            <a:ext cx="5868365" cy="687397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9316" y="269334"/>
            <a:ext cx="3303169" cy="526061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Prevention of Bruising</a:t>
            </a:r>
          </a:p>
          <a:p>
            <a:endParaRPr lang="en-US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Post-Procedure</a:t>
            </a:r>
          </a:p>
          <a:p>
            <a:endParaRPr lang="en-US" sz="1800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Faster Repair of Existing  Bruises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89002" y="3970476"/>
            <a:ext cx="2886631" cy="5260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Предотвращение образования синяков</a:t>
            </a:r>
          </a:p>
          <a:p>
            <a:r>
              <a:rPr lang="ru-RU" sz="1800" dirty="0" smtClean="0"/>
              <a:t>После процедуры</a:t>
            </a:r>
          </a:p>
          <a:p>
            <a:r>
              <a:rPr lang="ru-RU" sz="1800" dirty="0" smtClean="0"/>
              <a:t> Регенерация тканей</a:t>
            </a:r>
            <a:endParaRPr lang="en-US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1371" y="76610"/>
            <a:ext cx="8229600" cy="1143000"/>
          </a:xfrm>
        </p:spPr>
        <p:txBody>
          <a:bodyPr/>
          <a:lstStyle/>
          <a:p>
            <a:r>
              <a:rPr lang="en-US" dirty="0" smtClean="0"/>
              <a:t>What is Bruising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098" y="994633"/>
            <a:ext cx="781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9" y="1444586"/>
            <a:ext cx="3232577" cy="1810243"/>
          </a:xfrm>
          <a:prstGeom prst="rect">
            <a:avLst/>
          </a:prstGeom>
        </p:spPr>
      </p:pic>
      <p:pic>
        <p:nvPicPr>
          <p:cNvPr id="9" name="Content Placeholder 3" descr="bruiseMD-logos-2015-02-17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219610"/>
            <a:ext cx="51037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Синяки образуются при разрушении кровеносных сосудов и попадании в область травмы.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/>
              <a:t>Синяки могут заживать 2-4 недели.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Bruising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098" y="994633"/>
            <a:ext cx="781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9" y="1444586"/>
            <a:ext cx="4690484" cy="2626671"/>
          </a:xfrm>
          <a:prstGeom prst="rect">
            <a:avLst/>
          </a:prstGeom>
        </p:spPr>
      </p:pic>
      <p:pic>
        <p:nvPicPr>
          <p:cNvPr id="9" name="Content Placeholder 3" descr="bruiseMD-logos-2015-02-17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6028" y="1320422"/>
            <a:ext cx="345077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sz="2800" dirty="0"/>
              <a:t>Тяжесть и время исцеления зависят </a:t>
            </a:r>
            <a:r>
              <a:rPr lang="ru-RU" sz="2800" dirty="0" smtClean="0"/>
              <a:t>от: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-возраст пациента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-сопутствующие медикаменты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-степень </a:t>
            </a:r>
            <a:r>
              <a:rPr lang="ru-RU" sz="2800" dirty="0"/>
              <a:t>воздействия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4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Bruising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098" y="994633"/>
            <a:ext cx="781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8" y="1444586"/>
            <a:ext cx="5138407" cy="28775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98170" y="1542655"/>
            <a:ext cx="3125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Bruises are formed by blood vessels breaking and leaking into the area of the trauma. </a:t>
            </a:r>
          </a:p>
          <a:p>
            <a:endParaRPr lang="en-US" dirty="0"/>
          </a:p>
          <a:p>
            <a:r>
              <a:rPr lang="en-US" dirty="0" smtClean="0"/>
              <a:t>Bruises can take 2-4 weeks to heal.  </a:t>
            </a:r>
          </a:p>
          <a:p>
            <a:endParaRPr lang="en-US" dirty="0"/>
          </a:p>
          <a:p>
            <a:r>
              <a:rPr lang="en-US" dirty="0" smtClean="0"/>
              <a:t>Severity and time to heal will depend upon;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Age of the patient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Concomitant medications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Severity of impact </a:t>
            </a:r>
            <a:endParaRPr lang="en-US" dirty="0"/>
          </a:p>
        </p:txBody>
      </p:sp>
      <p:pic>
        <p:nvPicPr>
          <p:cNvPr id="9" name="Content Placeholder 3" descr="bruiseMD-logos-2015-02-17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15143" y="870857"/>
            <a:ext cx="18723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Синяки образуются при разрушении кровеносных сосудов и попадании в область травмы.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Синяки могут заживать 2-4 недели.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Тяжесть и время исцеления зависят от;</a:t>
            </a:r>
          </a:p>
          <a:p>
            <a:r>
              <a:rPr lang="ru-RU" dirty="0"/>
              <a:t>Возраст пациента</a:t>
            </a:r>
          </a:p>
          <a:p>
            <a:r>
              <a:rPr lang="ru-RU" dirty="0"/>
              <a:t>Сопутствующие медикаменты</a:t>
            </a:r>
          </a:p>
          <a:p>
            <a:r>
              <a:rPr lang="ru-RU"/>
              <a:t>Степень воздействия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Treatments for Bruising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4547" y="2364404"/>
            <a:ext cx="781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17" y="2686893"/>
            <a:ext cx="1724046" cy="937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17" y="4456352"/>
            <a:ext cx="1724046" cy="906515"/>
          </a:xfrm>
          <a:prstGeom prst="rect">
            <a:avLst/>
          </a:prstGeom>
        </p:spPr>
      </p:pic>
      <p:pic>
        <p:nvPicPr>
          <p:cNvPr id="11" name="Content Placeholder 3" descr="bruiseMD-logos-2015-02-17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06" y="1877841"/>
            <a:ext cx="6658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настоящее время доступны многочисленные процедуры. Обычно используются два основных ингредиента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>
                <a:solidFill>
                  <a:srgbClr val="FFC000"/>
                </a:solidFill>
              </a:rPr>
              <a:t>Арника:</a:t>
            </a:r>
          </a:p>
          <a:p>
            <a:pPr algn="ctr"/>
            <a:r>
              <a:rPr lang="ru-RU" dirty="0" err="1"/>
              <a:t>Arnica</a:t>
            </a:r>
            <a:r>
              <a:rPr lang="ru-RU" dirty="0"/>
              <a:t> - это растительный экстракт, который широко используется благодаря своему </a:t>
            </a:r>
            <a:r>
              <a:rPr lang="ru-RU" dirty="0" err="1"/>
              <a:t>антикоагулянтному</a:t>
            </a:r>
            <a:r>
              <a:rPr lang="ru-RU" dirty="0"/>
              <a:t> действию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 Он используется в качестве таблетки для приема внутрь или в виде крема для нанесения на область воздействия. Арника была доказана в большинстве исследований, чтобы не оказывать реального влияния на результат синяков по сравнению с использованием ничего или </a:t>
            </a:r>
            <a:r>
              <a:rPr lang="ru-RU" dirty="0" smtClean="0"/>
              <a:t>плацебо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3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Treatments for Bruising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4547" y="2364404"/>
            <a:ext cx="781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17" y="2686893"/>
            <a:ext cx="1724046" cy="937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17" y="4456352"/>
            <a:ext cx="1724046" cy="906515"/>
          </a:xfrm>
          <a:prstGeom prst="rect">
            <a:avLst/>
          </a:prstGeom>
        </p:spPr>
      </p:pic>
      <p:pic>
        <p:nvPicPr>
          <p:cNvPr id="11" name="Content Placeholder 3" descr="bruiseMD-logos-2015-02-17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5" y="1224698"/>
            <a:ext cx="66586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sz="2800" dirty="0">
                <a:solidFill>
                  <a:srgbClr val="FFC000"/>
                </a:solidFill>
              </a:rPr>
              <a:t>Витамин К</a:t>
            </a:r>
            <a:r>
              <a:rPr lang="ru-RU" sz="2800" dirty="0" smtClean="0">
                <a:solidFill>
                  <a:srgbClr val="FFC000"/>
                </a:solidFill>
              </a:rPr>
              <a:t>:</a:t>
            </a:r>
          </a:p>
          <a:p>
            <a:pPr algn="ctr"/>
            <a:endParaRPr lang="ru-RU" sz="2800" dirty="0">
              <a:solidFill>
                <a:srgbClr val="FFC000"/>
              </a:solidFill>
            </a:endParaRPr>
          </a:p>
          <a:p>
            <a:r>
              <a:rPr lang="ru-RU" dirty="0"/>
              <a:t>Это снова имеет </a:t>
            </a:r>
            <a:r>
              <a:rPr lang="ru-RU" dirty="0" err="1"/>
              <a:t>антикоагулянтные</a:t>
            </a:r>
            <a:r>
              <a:rPr lang="ru-RU" dirty="0"/>
              <a:t> свойства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 и обычно предоставляется новорожденным, как только они появляются на свет. Витамин </a:t>
            </a:r>
            <a:r>
              <a:rPr lang="ru-RU" dirty="0" err="1"/>
              <a:t>K</a:t>
            </a:r>
            <a:r>
              <a:rPr lang="ru-RU" dirty="0"/>
              <a:t> в кремовом формате не показал существенных различий в лечении </a:t>
            </a:r>
            <a:r>
              <a:rPr lang="ru-RU" dirty="0" smtClean="0"/>
              <a:t>синяков.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6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Treatments for Bruising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4547" y="2364404"/>
            <a:ext cx="781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1792"/>
            <a:ext cx="624395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Numerous Treatments are currently available.             </a:t>
            </a:r>
            <a:r>
              <a:rPr lang="en-US" sz="2000" b="1" dirty="0"/>
              <a:t>The </a:t>
            </a:r>
            <a:r>
              <a:rPr lang="en-US" sz="2000" b="1" dirty="0" smtClean="0"/>
              <a:t>two main ingredients that are typically used:</a:t>
            </a:r>
          </a:p>
          <a:p>
            <a:endParaRPr lang="en-US" dirty="0"/>
          </a:p>
          <a:p>
            <a:r>
              <a:rPr lang="en-US" sz="2000" b="1" dirty="0" smtClean="0"/>
              <a:t>Arnica:</a:t>
            </a:r>
          </a:p>
          <a:p>
            <a:r>
              <a:rPr lang="en-US" dirty="0" smtClean="0"/>
              <a:t>Arnica is a plant extract that is used extensively due to its in vitro anti-coagulant effect. It is used as an oral tablet, or as a cream for application onto the effected area. </a:t>
            </a:r>
            <a:r>
              <a:rPr lang="en-US" dirty="0"/>
              <a:t>Arnica has </a:t>
            </a:r>
            <a:r>
              <a:rPr lang="en-US" dirty="0" smtClean="0"/>
              <a:t>been </a:t>
            </a:r>
            <a:r>
              <a:rPr lang="en-US" dirty="0"/>
              <a:t>proven in most studies to have no real effect on the </a:t>
            </a:r>
            <a:r>
              <a:rPr lang="en-US" dirty="0" smtClean="0"/>
              <a:t>outcome of </a:t>
            </a:r>
            <a:r>
              <a:rPr lang="en-US" dirty="0"/>
              <a:t>bruising compared to using nothing or a </a:t>
            </a:r>
            <a:r>
              <a:rPr lang="en-US" dirty="0" smtClean="0"/>
              <a:t>placebo</a:t>
            </a:r>
            <a:r>
              <a:rPr lang="en-US" baseline="30000" dirty="0"/>
              <a:t>3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sz="2000" b="1" dirty="0" smtClean="0"/>
              <a:t>Vitamin K:</a:t>
            </a:r>
          </a:p>
          <a:p>
            <a:r>
              <a:rPr lang="en-US" dirty="0" smtClean="0"/>
              <a:t>This again has anti-coagulant properties in vitro and is routinely given to neonates as soon as they are born.  Vitamin K in cream format has not proven to show a significant difference in the treatment of bruises</a:t>
            </a:r>
            <a:r>
              <a:rPr lang="en-US" baseline="30000" dirty="0" smtClean="0"/>
              <a:t>4.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17" y="2686893"/>
            <a:ext cx="1724046" cy="937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17" y="4456352"/>
            <a:ext cx="1724046" cy="906515"/>
          </a:xfrm>
          <a:prstGeom prst="rect">
            <a:avLst/>
          </a:prstGeom>
        </p:spPr>
      </p:pic>
      <p:pic>
        <p:nvPicPr>
          <p:cNvPr id="11" name="Content Placeholder 3" descr="bruiseMD-logos-2015-02-17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46314" y="696686"/>
            <a:ext cx="5715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настоящее время доступны многочисленные процедуры. Обычно используются два основных ингредиента: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Арника:</a:t>
            </a:r>
          </a:p>
          <a:p>
            <a:r>
              <a:rPr lang="ru-RU" dirty="0" err="1"/>
              <a:t>Arnica</a:t>
            </a:r>
            <a:r>
              <a:rPr lang="ru-RU" dirty="0"/>
              <a:t> - это растительный экстракт, который широко используется благодаря своему </a:t>
            </a:r>
            <a:r>
              <a:rPr lang="ru-RU" dirty="0" err="1"/>
              <a:t>антикоагулянтному</a:t>
            </a:r>
            <a:r>
              <a:rPr lang="ru-RU" dirty="0"/>
              <a:t> действию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 Он используется в качестве таблетки для приема внутрь или в виде крема для нанесения на область воздействия. Арника была доказана в большинстве исследований, чтобы не оказывать реального влияния на результат синяков по сравнению с использованием ничего или плацебо3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Витамин К:</a:t>
            </a:r>
          </a:p>
          <a:p>
            <a:r>
              <a:rPr lang="ru-RU" dirty="0"/>
              <a:t>Это снова имеет </a:t>
            </a:r>
            <a:r>
              <a:rPr lang="ru-RU" dirty="0" err="1"/>
              <a:t>антикоагулянтные</a:t>
            </a:r>
            <a:r>
              <a:rPr lang="ru-RU" dirty="0"/>
              <a:t> свойства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 и обычно предоставляется новорожденным, как только они появляются на свет. Витамин </a:t>
            </a:r>
            <a:r>
              <a:rPr lang="ru-RU" dirty="0" err="1"/>
              <a:t>K</a:t>
            </a:r>
            <a:r>
              <a:rPr lang="ru-RU" dirty="0"/>
              <a:t> в кремовом формате не показал существенных различий в лечении синяков4.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1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Treatments for Bruising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4547" y="2364404"/>
            <a:ext cx="781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17" y="2686893"/>
            <a:ext cx="1724046" cy="937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17" y="4456352"/>
            <a:ext cx="1724046" cy="906515"/>
          </a:xfrm>
          <a:prstGeom prst="rect">
            <a:avLst/>
          </a:prstGeom>
        </p:spPr>
      </p:pic>
      <p:pic>
        <p:nvPicPr>
          <p:cNvPr id="11" name="Content Placeholder 3" descr="bruiseMD-logos-2015-02-17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85" y="1439118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Glycerine, </a:t>
            </a:r>
            <a:endParaRPr lang="ru-RU" sz="3200" dirty="0" smtClean="0"/>
          </a:p>
          <a:p>
            <a:pPr algn="ctr"/>
            <a:r>
              <a:rPr lang="en-GB" sz="3200" dirty="0" smtClean="0"/>
              <a:t>Polydimethylsiloxane</a:t>
            </a:r>
            <a:r>
              <a:rPr lang="ru-RU" sz="3200" dirty="0" smtClean="0"/>
              <a:t> </a:t>
            </a:r>
            <a:r>
              <a:rPr lang="en-GB" sz="3200" dirty="0" smtClean="0"/>
              <a:t>&amp; Silicone, </a:t>
            </a:r>
            <a:r>
              <a:rPr lang="en-GB" sz="3200" dirty="0" err="1" smtClean="0"/>
              <a:t>Risin</a:t>
            </a:r>
            <a:r>
              <a:rPr lang="en-GB" sz="3200" dirty="0" smtClean="0"/>
              <a:t>, </a:t>
            </a:r>
            <a:endParaRPr lang="ru-RU" sz="3200" dirty="0" smtClean="0"/>
          </a:p>
          <a:p>
            <a:pPr algn="ctr"/>
            <a:r>
              <a:rPr lang="en-GB" sz="3200" dirty="0" smtClean="0"/>
              <a:t>Almond Oil, </a:t>
            </a:r>
            <a:endParaRPr lang="ru-RU" sz="3200" dirty="0" smtClean="0"/>
          </a:p>
          <a:p>
            <a:pPr algn="ctr"/>
            <a:r>
              <a:rPr lang="en-GB" sz="3200" dirty="0" smtClean="0"/>
              <a:t>Agua , </a:t>
            </a:r>
            <a:endParaRPr lang="ru-RU" sz="3200" dirty="0" smtClean="0"/>
          </a:p>
          <a:p>
            <a:pPr algn="ctr"/>
            <a:r>
              <a:rPr lang="en-GB" sz="3200" dirty="0" err="1" smtClean="0"/>
              <a:t>Ultrez</a:t>
            </a:r>
            <a:r>
              <a:rPr lang="en-GB" sz="3200" dirty="0" smtClean="0"/>
              <a:t> 10, </a:t>
            </a:r>
            <a:endParaRPr lang="ru-RU" sz="3200" dirty="0" smtClean="0"/>
          </a:p>
          <a:p>
            <a:pPr algn="ctr"/>
            <a:r>
              <a:rPr lang="en-GB" sz="3200" dirty="0" smtClean="0"/>
              <a:t>Menthol, </a:t>
            </a:r>
            <a:endParaRPr lang="ru-RU" sz="3200" dirty="0" smtClean="0"/>
          </a:p>
          <a:p>
            <a:pPr algn="ctr"/>
            <a:r>
              <a:rPr lang="en-GB" sz="3200" dirty="0" smtClean="0"/>
              <a:t>Crystals,</a:t>
            </a:r>
            <a:endParaRPr lang="ru-RU" sz="3200" dirty="0" smtClean="0"/>
          </a:p>
          <a:p>
            <a:pPr algn="ctr"/>
            <a:r>
              <a:rPr lang="en-GB" sz="3200" dirty="0" smtClean="0"/>
              <a:t> </a:t>
            </a:r>
            <a:r>
              <a:rPr lang="en-GB" sz="3200" dirty="0" err="1" smtClean="0"/>
              <a:t>Salieth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66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927" y="-16229"/>
            <a:ext cx="4095769" cy="1604766"/>
          </a:xfrm>
        </p:spPr>
        <p:txBody>
          <a:bodyPr>
            <a:noAutofit/>
          </a:bodyPr>
          <a:lstStyle/>
          <a:p>
            <a:r>
              <a:rPr lang="en-US" b="1" dirty="0" smtClean="0"/>
              <a:t>New Glycerol Based Treatment for Bruising</a:t>
            </a:r>
            <a:endParaRPr lang="en-US" b="1" dirty="0"/>
          </a:p>
        </p:txBody>
      </p:sp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6928" cy="1588537"/>
          </a:xfrm>
          <a:prstGeom prst="rect">
            <a:avLst/>
          </a:prstGeom>
        </p:spPr>
      </p:pic>
      <p:pic>
        <p:nvPicPr>
          <p:cNvPr id="7" name="Content Placeholder 3" descr="bruiseMD-logos-2015-02-17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952" y="1459993"/>
            <a:ext cx="82731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Уникальный запатентованный препарат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В ранних исследованиях было выявлено значительное отличие от плацебо в лечении существующих </a:t>
            </a:r>
            <a:r>
              <a:rPr lang="ru-RU" dirty="0" smtClean="0"/>
              <a:t>проблем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>Широко используется в качестве основного продукта для профилактики послеоперационных кровотечений на некоторых </a:t>
            </a:r>
            <a:r>
              <a:rPr lang="ru-RU" dirty="0" smtClean="0"/>
              <a:t>рынках</a:t>
            </a:r>
            <a:endParaRPr lang="ru-RU" sz="4400" dirty="0">
              <a:solidFill>
                <a:srgbClr val="FFC000"/>
              </a:solidFill>
            </a:endParaRPr>
          </a:p>
          <a:p>
            <a:pPr algn="ctr"/>
            <a:r>
              <a:rPr lang="ru-RU" sz="4400" dirty="0">
                <a:solidFill>
                  <a:srgbClr val="FFC000"/>
                </a:solidFill>
              </a:rPr>
              <a:t>Сейчас продается на всех международных рынках в качестве медицинского устройства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927" y="-16229"/>
            <a:ext cx="4095769" cy="1604766"/>
          </a:xfrm>
        </p:spPr>
        <p:txBody>
          <a:bodyPr>
            <a:noAutofit/>
          </a:bodyPr>
          <a:lstStyle/>
          <a:p>
            <a:r>
              <a:rPr lang="en-US" b="1" dirty="0" smtClean="0"/>
              <a:t>New Glycerol Based Treatment for Bruising</a:t>
            </a:r>
            <a:endParaRPr lang="en-US" b="1" dirty="0"/>
          </a:p>
        </p:txBody>
      </p:sp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6928" cy="1588537"/>
          </a:xfrm>
          <a:prstGeom prst="rect">
            <a:avLst/>
          </a:prstGeom>
        </p:spPr>
      </p:pic>
      <p:pic>
        <p:nvPicPr>
          <p:cNvPr id="7" name="Content Placeholder 3" descr="bruiseMD-logos-2015-02-17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658248" y="1782033"/>
            <a:ext cx="76064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-     </a:t>
            </a:r>
            <a:r>
              <a:rPr lang="en-US" sz="2400" dirty="0" smtClean="0"/>
              <a:t>Unique patent-pending formulation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In early trials showed significant difference from placebo in treatment of existing brusies</a:t>
            </a:r>
            <a:r>
              <a:rPr lang="en-US" sz="2400" baseline="30000" dirty="0" smtClean="0"/>
              <a:t>5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Used extensively as the main product  for Post Procedure Bruise Prevention in some markets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Now being sold in all International markets as a Medical Device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35429" y="2819400"/>
            <a:ext cx="60089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Уникальный запатентованный препарат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В ранних исследованиях было выявлено значительное отличие от плацебо в лечении существующих брузий5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Широко используется в качестве основного продукта для профилактики послеоперационных кровотечений на некоторых рынках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Сейчас продается на всех международных рынках в качестве медицинского устройства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927" y="-16229"/>
            <a:ext cx="4095769" cy="1604766"/>
          </a:xfrm>
        </p:spPr>
        <p:txBody>
          <a:bodyPr>
            <a:noAutofit/>
          </a:bodyPr>
          <a:lstStyle/>
          <a:p>
            <a:r>
              <a:rPr lang="en-US" b="1" dirty="0" smtClean="0"/>
              <a:t>Mode of Action</a:t>
            </a:r>
            <a:endParaRPr lang="en-US" b="1" dirty="0"/>
          </a:p>
        </p:txBody>
      </p:sp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6928" cy="1588537"/>
          </a:xfrm>
          <a:prstGeom prst="rect">
            <a:avLst/>
          </a:prstGeom>
        </p:spPr>
      </p:pic>
      <p:pic>
        <p:nvPicPr>
          <p:cNvPr id="7" name="Content Placeholder 3" descr="bruiseMD-logos-2015-02-17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0" y="6303816"/>
            <a:ext cx="996034" cy="554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59" y="2965583"/>
            <a:ext cx="1103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Bruise MD forms a cover on the skin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9457" y="2473141"/>
            <a:ext cx="141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Glycerol aids absorption of water into dermal layers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370" y="2330108"/>
            <a:ext cx="1197452" cy="1394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5292" t="19543" r="-5292" b="26157"/>
          <a:stretch/>
        </p:blipFill>
        <p:spPr>
          <a:xfrm>
            <a:off x="6719322" y="1012771"/>
            <a:ext cx="2457744" cy="12320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82663" y="1968734"/>
            <a:ext cx="1336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 causes vasodilation and helps drain the excess blood that causes bruises</a:t>
            </a:r>
            <a:endParaRPr lang="en-US" sz="1400" dirty="0"/>
          </a:p>
        </p:txBody>
      </p:sp>
      <p:sp>
        <p:nvSpPr>
          <p:cNvPr id="17" name="Right Arrow 16"/>
          <p:cNvSpPr/>
          <p:nvPr/>
        </p:nvSpPr>
        <p:spPr>
          <a:xfrm rot="20511012">
            <a:off x="1306945" y="2947496"/>
            <a:ext cx="60526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0511012">
            <a:off x="4782086" y="2398738"/>
            <a:ext cx="60526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965273">
            <a:off x="1306946" y="3882613"/>
            <a:ext cx="60526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41857" y="4176206"/>
            <a:ext cx="1417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Menthol cools and soothes the damaged area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409" y="4176206"/>
            <a:ext cx="1265663" cy="8959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343" y="4492452"/>
            <a:ext cx="1132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Bruise</a:t>
            </a:r>
            <a:r>
              <a:rPr lang="ru-RU" dirty="0"/>
              <a:t> MD образует покрытие на коже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94236" y="474609"/>
            <a:ext cx="1197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Глицерин способствует поглощению воды в </a:t>
            </a:r>
            <a:r>
              <a:rPr lang="ru-RU" dirty="0" err="1"/>
              <a:t>дермальные</a:t>
            </a:r>
            <a:r>
              <a:rPr lang="ru-RU" dirty="0"/>
              <a:t> слои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1664" y="5523787"/>
            <a:ext cx="312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Ментол охлаждает и успокаивает поврежденную область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46936" y="3724544"/>
            <a:ext cx="232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Вода вызывает расширение кровеносных сосудов и помогает слить лишнюю кровь, которая вызывает синяки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708"/>
            <a:ext cx="9144000" cy="51425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8" y="2025468"/>
            <a:ext cx="2946879" cy="1734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72152" y="3787743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100" dirty="0">
                <a:solidFill>
                  <a:srgbClr val="36026F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 NEW WAY TO </a:t>
            </a:r>
          </a:p>
          <a:p>
            <a:pPr algn="ctr"/>
            <a:r>
              <a:rPr lang="en-US" sz="2100" dirty="0">
                <a:solidFill>
                  <a:srgbClr val="0C70C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TREAT AND PREVENT </a:t>
            </a:r>
          </a:p>
          <a:p>
            <a:pPr algn="ctr"/>
            <a:r>
              <a:rPr lang="en-US" sz="2100" dirty="0">
                <a:solidFill>
                  <a:srgbClr val="36026F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BRUISING</a:t>
            </a:r>
            <a:endParaRPr lang="fr-CA" sz="2100" dirty="0">
              <a:solidFill>
                <a:srgbClr val="36026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88" y="2337492"/>
            <a:ext cx="1920962" cy="34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48593"/>
      </p:ext>
    </p:extLst>
  </p:cSld>
  <p:clrMapOvr>
    <a:masterClrMapping/>
  </p:clrMapOvr>
  <p:transition spd="med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927" y="-16229"/>
            <a:ext cx="4095769" cy="1604766"/>
          </a:xfrm>
        </p:spPr>
        <p:txBody>
          <a:bodyPr>
            <a:noAutofit/>
          </a:bodyPr>
          <a:lstStyle/>
          <a:p>
            <a:r>
              <a:rPr lang="en-US" b="1" dirty="0" smtClean="0"/>
              <a:t>Mode of Action</a:t>
            </a:r>
            <a:endParaRPr lang="en-US" b="1" dirty="0"/>
          </a:p>
        </p:txBody>
      </p:sp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6928" cy="1588537"/>
          </a:xfrm>
          <a:prstGeom prst="rect">
            <a:avLst/>
          </a:prstGeom>
        </p:spPr>
      </p:pic>
      <p:pic>
        <p:nvPicPr>
          <p:cNvPr id="7" name="Content Placeholder 3" descr="bruiseMD-logos-2015-02-17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0" y="6303816"/>
            <a:ext cx="996034" cy="554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370" y="2330108"/>
            <a:ext cx="1197452" cy="1394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5292" t="19543" r="-5292" b="26157"/>
          <a:stretch/>
        </p:blipFill>
        <p:spPr>
          <a:xfrm>
            <a:off x="6719322" y="1012771"/>
            <a:ext cx="2457744" cy="123200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20511012">
            <a:off x="1306945" y="2947496"/>
            <a:ext cx="60526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0511012">
            <a:off x="4782086" y="2398738"/>
            <a:ext cx="60526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965273">
            <a:off x="1306946" y="3882613"/>
            <a:ext cx="60526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409" y="4176206"/>
            <a:ext cx="1265663" cy="8959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390" y="3247766"/>
            <a:ext cx="1132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Bruise</a:t>
            </a:r>
            <a:r>
              <a:rPr lang="ru-RU" dirty="0"/>
              <a:t> MD образует покрытие на коже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0893" y="1649683"/>
            <a:ext cx="1509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Глицерин способствует поглощению воды в </a:t>
            </a:r>
            <a:r>
              <a:rPr lang="ru-RU" dirty="0" err="1"/>
              <a:t>дермальные</a:t>
            </a:r>
            <a:r>
              <a:rPr lang="ru-RU" dirty="0"/>
              <a:t> слои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05898" y="4724964"/>
            <a:ext cx="2330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Ментол охлаждает и успокаивает поврежденную область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5124" y="2570382"/>
            <a:ext cx="2322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Вода вызывает расширение кровеносных сосудов и помогает </a:t>
            </a:r>
            <a:r>
              <a:rPr lang="ru-RU" dirty="0" smtClean="0"/>
              <a:t>слить(собрать ) </a:t>
            </a:r>
            <a:r>
              <a:rPr lang="ru-RU" dirty="0"/>
              <a:t>лишнюю кровь, которая вызывает синяки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9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6928" cy="1588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30" y="1462370"/>
            <a:ext cx="873451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u="sng" dirty="0" smtClean="0"/>
              <a:t>Bruise MD –Physician Only Brand</a:t>
            </a:r>
            <a:endParaRPr lang="en-US" sz="2400" dirty="0"/>
          </a:p>
          <a:p>
            <a:r>
              <a:rPr lang="en-US" sz="2400" dirty="0" smtClean="0"/>
              <a:t>Uses:      		Used Post Surgical Procedures </a:t>
            </a:r>
            <a:r>
              <a:rPr lang="en-US" sz="2000" dirty="0" smtClean="0"/>
              <a:t>(ex. 					breast/tummy-ticks/face-lifts/blepharoplasty)</a:t>
            </a:r>
          </a:p>
          <a:p>
            <a:r>
              <a:rPr lang="en-US" sz="2400" dirty="0" smtClean="0"/>
              <a:t>			Post filler treatments &amp; all types of injections.</a:t>
            </a:r>
          </a:p>
          <a:p>
            <a:endParaRPr lang="en-US" sz="2400" dirty="0"/>
          </a:p>
          <a:p>
            <a:r>
              <a:rPr lang="en-US" sz="2400" dirty="0" smtClean="0"/>
              <a:t>Target Audience:	Plastic Surgeons, Aesthetic Doctors, Clinics, 			SPA’s</a:t>
            </a:r>
          </a:p>
          <a:p>
            <a:endParaRPr lang="en-US" sz="2400" dirty="0"/>
          </a:p>
          <a:p>
            <a:r>
              <a:rPr lang="en-US" sz="2400" dirty="0" smtClean="0"/>
              <a:t>Positioning:		Effective for the prevention and fast healing 			of bruises.  </a:t>
            </a:r>
          </a:p>
          <a:p>
            <a:endParaRPr lang="en-US" sz="2400" dirty="0"/>
          </a:p>
          <a:p>
            <a:r>
              <a:rPr lang="en-US" sz="2400" dirty="0" smtClean="0"/>
              <a:t>Application:		Use one treatment post surgery and take 				home 15g Bruise MD for follow up.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8847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Младенец-синяк</a:t>
            </a:r>
          </a:p>
          <a:p>
            <a:r>
              <a:rPr lang="ru-RU" dirty="0"/>
              <a:t>Использование: Используемые послеоперационные хирургические процедуры (например, грудь / животик-клещи / подтяжка лица / </a:t>
            </a:r>
            <a:r>
              <a:rPr lang="ru-RU" dirty="0" err="1"/>
              <a:t>блефаропластика</a:t>
            </a:r>
            <a:r>
              <a:rPr lang="ru-RU" dirty="0"/>
              <a:t>)</a:t>
            </a:r>
          </a:p>
          <a:p>
            <a:r>
              <a:rPr lang="ru-RU" dirty="0"/>
              <a:t>Обработки </a:t>
            </a:r>
            <a:r>
              <a:rPr lang="ru-RU" dirty="0" err="1"/>
              <a:t>послепечатного</a:t>
            </a:r>
            <a:r>
              <a:rPr lang="ru-RU" dirty="0"/>
              <a:t> наполнителя и все виды инъекций.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Целевая аудитория: пластические хирурги, эстетические врачи, клиники, SPA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Позиционирование: эффективно для профилактики и быстрого заживления синяков.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Применение: Используйте одну хирургию после операции и забирайте домой 15 г </a:t>
            </a:r>
            <a:r>
              <a:rPr lang="ru-RU" dirty="0" err="1"/>
              <a:t>Bruise</a:t>
            </a:r>
            <a:r>
              <a:rPr lang="ru-RU" dirty="0"/>
              <a:t> MD для последующего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40936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6928" cy="15885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0857" y="1092989"/>
            <a:ext cx="61080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Младенец-синяк</a:t>
            </a:r>
          </a:p>
          <a:p>
            <a:r>
              <a:rPr lang="ru-RU" dirty="0"/>
              <a:t>Использование: Используемые послеоперационные хирургические процедуры (например, грудь / животик-клещи / подтяжка лица / </a:t>
            </a:r>
            <a:r>
              <a:rPr lang="ru-RU" dirty="0" err="1"/>
              <a:t>блефаропластика</a:t>
            </a:r>
            <a:r>
              <a:rPr lang="ru-RU" dirty="0"/>
              <a:t>)</a:t>
            </a:r>
          </a:p>
          <a:p>
            <a:r>
              <a:rPr lang="ru-RU" dirty="0"/>
              <a:t>Обработки </a:t>
            </a:r>
            <a:r>
              <a:rPr lang="ru-RU" dirty="0" err="1"/>
              <a:t>послепечатного</a:t>
            </a:r>
            <a:r>
              <a:rPr lang="ru-RU" dirty="0"/>
              <a:t> наполнителя и все виды инъекций.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Целевая аудитория: пластические хирурги, эстетические врачи, клиники, SPA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Позиционирование: эффективно для профилактики и быстрого заживления синяков.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Применение: Используйте одну хирургию после операции и забирайте домой 15 г </a:t>
            </a:r>
            <a:r>
              <a:rPr lang="ru-RU" dirty="0" err="1"/>
              <a:t>Bruise</a:t>
            </a:r>
            <a:r>
              <a:rPr lang="ru-RU" dirty="0"/>
              <a:t> MD для последующего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13829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" y="857707"/>
            <a:ext cx="9144813" cy="51430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29" y="2853886"/>
            <a:ext cx="1466613" cy="2346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34" y="2853887"/>
            <a:ext cx="1432632" cy="22922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0" y="3768745"/>
            <a:ext cx="1448893" cy="13999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0" y="2122179"/>
            <a:ext cx="1448893" cy="13999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8352" y="215372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350" dirty="0">
                <a:solidFill>
                  <a:srgbClr val="F28EBA"/>
                </a:solidFill>
                <a:latin typeface="HelveticaNeueLT Std Med" panose="020B0604020202020204" pitchFamily="34" charset="0"/>
              </a:rPr>
              <a:t>PROVEN EFFECTIVENESS FOR </a:t>
            </a:r>
          </a:p>
          <a:p>
            <a:r>
              <a:rPr lang="fr-CA" sz="1350" dirty="0">
                <a:solidFill>
                  <a:srgbClr val="F28EBA"/>
                </a:solidFill>
                <a:latin typeface="HelveticaNeueLT Std Med" panose="020B0604020202020204" pitchFamily="34" charset="0"/>
              </a:rPr>
              <a:t>STRETCH MARK PREVENTION &amp; REPAIR</a:t>
            </a:r>
          </a:p>
        </p:txBody>
      </p:sp>
    </p:spTree>
    <p:extLst>
      <p:ext uri="{BB962C8B-B14F-4D97-AF65-F5344CB8AC3E}">
        <p14:creationId xmlns:p14="http://schemas.microsoft.com/office/powerpoint/2010/main" val="1320799517"/>
      </p:ext>
    </p:extLst>
  </p:cSld>
  <p:clrMapOvr>
    <a:masterClrMapping/>
  </p:clrMapOvr>
  <p:transition spd="med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708"/>
            <a:ext cx="9144000" cy="51425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39" y="1706013"/>
            <a:ext cx="1507347" cy="1456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1693" y="3230746"/>
            <a:ext cx="44128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F28EBA"/>
                </a:solidFill>
                <a:latin typeface="HelveticaNeueLT Std Med" panose="020B0604020202020204" pitchFamily="34" charset="0"/>
              </a:rPr>
              <a:t>CLINICALLY PROVEN </a:t>
            </a:r>
          </a:p>
          <a:p>
            <a:pPr algn="ctr"/>
            <a:r>
              <a:rPr lang="en-US" sz="1350" dirty="0">
                <a:solidFill>
                  <a:srgbClr val="F28EBA"/>
                </a:solidFill>
                <a:latin typeface="HelveticaNeueLT Std Med" panose="020B0604020202020204" pitchFamily="34" charset="0"/>
              </a:rPr>
              <a:t>EFFECTIVENESS FOR CELLULITE</a:t>
            </a:r>
            <a:endParaRPr lang="fr-CA" sz="1350" dirty="0">
              <a:solidFill>
                <a:srgbClr val="F28EBA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86" y="3813042"/>
            <a:ext cx="982255" cy="17476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58" y="2106859"/>
            <a:ext cx="1808212" cy="32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180"/>
      </p:ext>
    </p:extLst>
  </p:cSld>
  <p:clrMapOvr>
    <a:masterClrMapping/>
  </p:clrMapOvr>
  <p:transition spd="med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708"/>
            <a:ext cx="9144000" cy="51425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86" y="1627851"/>
            <a:ext cx="1533346" cy="11365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3" y="1676689"/>
            <a:ext cx="1481960" cy="10985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80" y="1642837"/>
            <a:ext cx="1509154" cy="11186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6" y="2609501"/>
            <a:ext cx="1630325" cy="24299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24" y="2434910"/>
            <a:ext cx="1771347" cy="26401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43" y="2977598"/>
            <a:ext cx="945417" cy="1769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956" y="503944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50" dirty="0">
                <a:solidFill>
                  <a:srgbClr val="F28EBA"/>
                </a:solidFill>
                <a:latin typeface="HelveticaNeueLT Std Med" panose="020B0604020202020204" pitchFamily="34" charset="0"/>
              </a:rPr>
              <a:t>CLINICALLY PROVEN TO FLATTEN AND </a:t>
            </a:r>
            <a:r>
              <a:rPr lang="en-US" sz="1350" dirty="0">
                <a:solidFill>
                  <a:srgbClr val="F28EBA"/>
                </a:solidFill>
                <a:latin typeface="HelveticaNeueLT Std Med" panose="020B0604020202020204" pitchFamily="34" charset="0"/>
              </a:rPr>
              <a:t>REDUCE </a:t>
            </a:r>
            <a:r>
              <a:rPr lang="en-US" sz="1350" dirty="0">
                <a:solidFill>
                  <a:srgbClr val="F28EBA"/>
                </a:solidFill>
                <a:latin typeface="HelveticaNeueLT Std Med" panose="020B0604020202020204" pitchFamily="34" charset="0"/>
              </a:rPr>
              <a:t>THE REDNESS OF SCARS</a:t>
            </a:r>
            <a:endParaRPr lang="fr-CA" sz="1350" dirty="0">
              <a:solidFill>
                <a:srgbClr val="F28EBA"/>
              </a:solidFill>
              <a:latin typeface="HelveticaNeueLT Std M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8324"/>
      </p:ext>
    </p:extLst>
  </p:cSld>
  <p:clrMapOvr>
    <a:masterClrMapping/>
  </p:clrMapOvr>
  <p:transition spd="med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uiseMD-logos-2015-02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6928" cy="1588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837" y="1920185"/>
            <a:ext cx="8734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u="sng" dirty="0" smtClean="0"/>
              <a:t>Pricing</a:t>
            </a:r>
          </a:p>
          <a:p>
            <a:r>
              <a:rPr lang="en-US" sz="2400" b="1" dirty="0" smtClean="0"/>
              <a:t>			RRP		Approximate Distributor Price</a:t>
            </a:r>
            <a:endParaRPr lang="en-US" sz="2400" b="1" dirty="0"/>
          </a:p>
          <a:p>
            <a:r>
              <a:rPr lang="en-US" sz="2400" b="1" dirty="0" smtClean="0"/>
              <a:t>30ml Airless Pump	$25.00			$8.00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1-Todd E; Purpura and Fillers.  A Review of Pre-Procedural , Intra Procedural, and Post Procedural Considerations; J Drugs Derm Volume 12; Issue 10; 1138-1142.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2- Berlin J; A Randomised,Placebo-Controlled , Double Blind Study to Evaluate the Efficacy of a Citrus Bio-Flavanoid in the Treatment of Senile Purpura; J Drug Derm; 2011;10(7):718-722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3- Seely </a:t>
            </a:r>
            <a:r>
              <a:rPr lang="en-US" sz="1200" dirty="0"/>
              <a:t>BM, Denton AB, Ahn MS, et al. Effect of homeopathic Arnica Montana on bruising in face-lifts: </a:t>
            </a:r>
            <a:r>
              <a:rPr lang="en-US" sz="1200" dirty="0" smtClean="0"/>
              <a:t>results </a:t>
            </a:r>
            <a:r>
              <a:rPr lang="en-US" sz="1200" dirty="0"/>
              <a:t>of a randomized, double-blind, placebo-controlled clinical trial. Arch Facial Plat Surg. 2006; 8: </a:t>
            </a:r>
            <a:r>
              <a:rPr lang="en-US" sz="1200" dirty="0" smtClean="0"/>
              <a:t>54</a:t>
            </a:r>
            <a:r>
              <a:rPr lang="en-US" sz="1200" dirty="0"/>
              <a:t>-59. 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4- Cohen J;The Role of Topical Vitamin K Oxide Gel in the Resolution of Post procedural Purpura; J Drug Derm; 2009; 8: 1020-1025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5- Data on File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75" y="5778625"/>
            <a:ext cx="1620456" cy="902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0733" y="5768136"/>
            <a:ext cx="48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alibri Light" panose="020F0302020204030204" pitchFamily="34" charset="0"/>
              </a:rPr>
              <a:t>By</a:t>
            </a:r>
            <a:endParaRPr lang="en-CA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Bruises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9" y="1319550"/>
            <a:ext cx="2661910" cy="1771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02801"/>
            <a:ext cx="2578100" cy="314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28" y="3429000"/>
            <a:ext cx="2403597" cy="1800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868" y="1600200"/>
            <a:ext cx="2328371" cy="219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868" y="3868973"/>
            <a:ext cx="1727573" cy="2146002"/>
          </a:xfrm>
          <a:prstGeom prst="rect">
            <a:avLst/>
          </a:prstGeom>
        </p:spPr>
      </p:pic>
      <p:pic>
        <p:nvPicPr>
          <p:cNvPr id="1026" name="Picture 2" descr="http://file.answcdn.com/answ-cld/image/upload/w_688,h_298,c_fill,g_face:center,q_60,f_jpg/v1/tk/view/getty/Health/09f90d75/1713472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97" y="4700331"/>
            <a:ext cx="3683206" cy="1595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 descr="bruiseMD-logos-2015-02-17.eps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5" y="6253680"/>
            <a:ext cx="996034" cy="5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Opportunity for Bruising Range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5" y="1734304"/>
            <a:ext cx="1500209" cy="1176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4" y="3583470"/>
            <a:ext cx="1500210" cy="1064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5" y="5147628"/>
            <a:ext cx="1501904" cy="1143000"/>
          </a:xfrm>
          <a:prstGeom prst="rect">
            <a:avLst/>
          </a:prstGeom>
        </p:spPr>
      </p:pic>
      <p:pic>
        <p:nvPicPr>
          <p:cNvPr id="12" name="Content Placeholder 3" descr="bruiseMD-logos-2015-02-17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8148388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477670" y="1264675"/>
            <a:ext cx="60349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100 миллионов косметических процедур в год.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100</a:t>
            </a:r>
            <a:r>
              <a:rPr lang="ru-RU" sz="2400" dirty="0"/>
              <a:t>% пациентов </a:t>
            </a:r>
            <a:r>
              <a:rPr lang="ru-RU" sz="2400" dirty="0" smtClean="0"/>
              <a:t>получает гематомы (</a:t>
            </a:r>
            <a:r>
              <a:rPr lang="ru-RU" sz="2400" dirty="0" err="1" smtClean="0"/>
              <a:t>синячки</a:t>
            </a:r>
            <a:r>
              <a:rPr lang="ru-RU" sz="2400" dirty="0" smtClean="0"/>
              <a:t>).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Большинство </a:t>
            </a:r>
            <a:r>
              <a:rPr lang="ru-RU" sz="2400" dirty="0"/>
              <a:t>клиентов оценивают </a:t>
            </a:r>
            <a:r>
              <a:rPr lang="ru-RU" sz="2400" dirty="0" smtClean="0"/>
              <a:t>идти на процедуру из-за наличие </a:t>
            </a:r>
            <a:r>
              <a:rPr lang="ru-RU" sz="2400" dirty="0"/>
              <a:t>или отсутствие синяков как первое </a:t>
            </a:r>
            <a:r>
              <a:rPr lang="ru-RU" sz="2400" dirty="0" err="1" smtClean="0"/>
              <a:t>изоображение</a:t>
            </a:r>
            <a:r>
              <a:rPr lang="ru-RU" sz="2400" dirty="0" smtClean="0"/>
              <a:t> </a:t>
            </a:r>
            <a:r>
              <a:rPr lang="ru-RU" sz="2400" dirty="0"/>
              <a:t>при принятии решения о </a:t>
            </a:r>
            <a:r>
              <a:rPr lang="ru-RU" sz="2400" dirty="0" smtClean="0"/>
              <a:t>процедуре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Opportunity for Bruising Range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5" y="1734304"/>
            <a:ext cx="1500209" cy="1176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4" y="3583470"/>
            <a:ext cx="1500210" cy="1064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5" y="5147628"/>
            <a:ext cx="1501904" cy="1143000"/>
          </a:xfrm>
          <a:prstGeom prst="rect">
            <a:avLst/>
          </a:prstGeom>
        </p:spPr>
      </p:pic>
      <p:pic>
        <p:nvPicPr>
          <p:cNvPr id="12" name="Content Placeholder 3" descr="bruiseMD-logos-2015-02-17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8148388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365602" y="1600200"/>
            <a:ext cx="5443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Опрос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10</a:t>
            </a:r>
            <a:r>
              <a:rPr lang="ru-RU" sz="2400" dirty="0"/>
              <a:t>% мам сказали, </a:t>
            </a:r>
            <a:r>
              <a:rPr lang="ru-RU" sz="2400" dirty="0" smtClean="0"/>
              <a:t>что покупают  препарат  от синяков и гематом  </a:t>
            </a:r>
            <a:r>
              <a:rPr lang="ru-RU" sz="2400" dirty="0"/>
              <a:t>для своего ребенка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Кроме того, растущее пожилое население будет хотеть лечения их синяков.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30</a:t>
            </a:r>
            <a:r>
              <a:rPr lang="ru-RU" sz="2400" dirty="0"/>
              <a:t>% людей старше 60 ушибов на регулярной </a:t>
            </a:r>
            <a:r>
              <a:rPr lang="ru-RU" sz="2400" dirty="0" smtClean="0"/>
              <a:t>основе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629" y="682852"/>
            <a:ext cx="8458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Синяки являются результатом травмы на коже, которые вызывают просачивание кровеносных сосудов в окружающую среду. 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Что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вызывает эту 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ситуацию: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</a:b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Инъекции или 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операции</a:t>
            </a:r>
          </a:p>
          <a:p>
            <a:pPr algn="ctr"/>
            <a:endParaRPr lang="ru-RU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  <a:p>
            <a:pPr algn="ctr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-Инъекции вызовут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синяки. Синяки или кровоподтеки могут быть предотвращены простым применением процедуры постобработки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Bruise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MD и продолжением использования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в течение 5 дней.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/>
            </a:r>
            <a:b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77" y="2084793"/>
            <a:ext cx="1319032" cy="12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7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172" y="432481"/>
            <a:ext cx="8458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/>
            </a:r>
            <a:b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Синяки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могут образовываться в результате несчастных случаев, спортивных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травм.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Ликвидация гематом до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10 дней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 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Использование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Bruise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MD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значительно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сократить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время реабилитации.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/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Возраст</a:t>
            </a:r>
          </a:p>
          <a:p>
            <a:pPr algn="ctr"/>
            <a:endParaRPr lang="ru-RU" sz="24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Чем старше мы становимся, тем дольше нам требуется лечение. Синяки могут быть более сильными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 И также потребуется больше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времени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на реабилитации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Использование 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Bruise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MD гарантирует,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устранение 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регинерации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3771" y="250762"/>
            <a:ext cx="1944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Травма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153" y="2632438"/>
            <a:ext cx="1425729" cy="948758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88" y="5573553"/>
            <a:ext cx="1321698" cy="10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Opportunity for Bruising Range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5" y="1734304"/>
            <a:ext cx="1500209" cy="1176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4" y="3583470"/>
            <a:ext cx="1500210" cy="1064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5" y="5147628"/>
            <a:ext cx="1501904" cy="1143000"/>
          </a:xfrm>
          <a:prstGeom prst="rect">
            <a:avLst/>
          </a:prstGeom>
        </p:spPr>
      </p:pic>
      <p:pic>
        <p:nvPicPr>
          <p:cNvPr id="12" name="Content Placeholder 3" descr="bruiseMD-logos-2015-02-17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8148388" y="6214016"/>
            <a:ext cx="995612" cy="54754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365602" y="1600200"/>
            <a:ext cx="544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Опрос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62622" y="2535265"/>
            <a:ext cx="4593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Старение населения влияет на большинство развитых стран мира, в результате чего более 4% населения старше 80 лет и увеличивается вдвое по сравнению с рождаемостью.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Большинство </a:t>
            </a:r>
            <a:r>
              <a:rPr lang="ru-RU" dirty="0"/>
              <a:t>населения этой страны будет постоянно получать </a:t>
            </a:r>
            <a:r>
              <a:rPr lang="ru-RU" dirty="0" smtClean="0"/>
              <a:t>травмы гематомы, синяки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3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Bruising?</a:t>
            </a:r>
            <a:endParaRPr lang="en-US" dirty="0"/>
          </a:p>
        </p:txBody>
      </p:sp>
      <p:pic>
        <p:nvPicPr>
          <p:cNvPr id="4" name="Content Placeholder 3" descr="bruiseMD-logos-2015-02-17.ep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7997136" y="6068582"/>
            <a:ext cx="995612" cy="547548"/>
          </a:xfrm>
        </p:spPr>
      </p:pic>
      <p:sp>
        <p:nvSpPr>
          <p:cNvPr id="10" name="TextBox 9"/>
          <p:cNvSpPr txBox="1"/>
          <p:nvPr/>
        </p:nvSpPr>
        <p:spPr>
          <a:xfrm>
            <a:off x="339098" y="1242698"/>
            <a:ext cx="78125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Bruises result from a trauma to the skin, which cause the blood vessels to leak into the surrounding area.  What causes this leakage can vary…</a:t>
            </a:r>
          </a:p>
          <a:p>
            <a:endParaRPr lang="en-US" dirty="0"/>
          </a:p>
          <a:p>
            <a:r>
              <a:rPr lang="en-US" b="1" dirty="0" smtClean="0"/>
              <a:t>Injections or Operations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njections, particularly into the face, will cause bruising.  Bruising or      ecchymosis can be prevented with the simple application of Bruise MD post procedure and continued use for 5 days.</a:t>
            </a:r>
          </a:p>
          <a:p>
            <a:endParaRPr lang="en-US" dirty="0" smtClean="0"/>
          </a:p>
          <a:p>
            <a:r>
              <a:rPr lang="en-US" b="1" dirty="0" smtClean="0"/>
              <a:t>Trauma</a:t>
            </a:r>
            <a:endParaRPr lang="en-US" b="1" dirty="0"/>
          </a:p>
          <a:p>
            <a:r>
              <a:rPr lang="en-US" dirty="0" smtClean="0"/>
              <a:t>Bruises can be formed by accidents, sports Injuries, DIY incidents and </a:t>
            </a:r>
          </a:p>
          <a:p>
            <a:r>
              <a:rPr lang="en-US" dirty="0" smtClean="0"/>
              <a:t>anything where the skin is hit hard.  Normally a bruise can take up to 10 days</a:t>
            </a:r>
          </a:p>
          <a:p>
            <a:r>
              <a:rPr lang="en-US" dirty="0" smtClean="0"/>
              <a:t> to repair completely.  Using Bruise MD can reduce the time significantly.</a:t>
            </a:r>
          </a:p>
          <a:p>
            <a:endParaRPr lang="en-US" dirty="0"/>
          </a:p>
          <a:p>
            <a:r>
              <a:rPr lang="en-US" b="1" dirty="0" smtClean="0"/>
              <a:t>Age</a:t>
            </a:r>
            <a:endParaRPr lang="en-US" dirty="0"/>
          </a:p>
          <a:p>
            <a:r>
              <a:rPr lang="en-US" dirty="0" smtClean="0"/>
              <a:t>The older we are, the longer it takes us to heal.  Bruises can be more severe</a:t>
            </a:r>
          </a:p>
          <a:p>
            <a:r>
              <a:rPr lang="en-US" dirty="0" smtClean="0"/>
              <a:t> and also take longer to heal.  Early application of Bruise MD will ensure the bruise is less severe and is eliminated faster.</a:t>
            </a:r>
          </a:p>
          <a:p>
            <a:endParaRPr lang="en-US" sz="1200" dirty="0"/>
          </a:p>
          <a:p>
            <a:endParaRPr lang="en-US" sz="1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91" y="2280736"/>
            <a:ext cx="1319032" cy="1289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210" y="3960495"/>
            <a:ext cx="1425729" cy="948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888" y="5573553"/>
            <a:ext cx="1321698" cy="1042577"/>
          </a:xfrm>
          <a:prstGeom prst="rect">
            <a:avLst/>
          </a:prstGeom>
        </p:spPr>
      </p:pic>
      <p:pic>
        <p:nvPicPr>
          <p:cNvPr id="8" name="Content Placeholder 3" descr="bruiseMD-logos-2015-02-17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1450"/>
          <a:stretch>
            <a:fillRect/>
          </a:stretch>
        </p:blipFill>
        <p:spPr>
          <a:xfrm>
            <a:off x="457199" y="314097"/>
            <a:ext cx="1428279" cy="78549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94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12145</TotalTime>
  <Words>992</Words>
  <Application>Microsoft Macintosh PowerPoint</Application>
  <PresentationFormat>Экран (4:3)</PresentationFormat>
  <Paragraphs>223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 Black</vt:lpstr>
      <vt:lpstr>Calibri</vt:lpstr>
      <vt:lpstr>Calibri Light</vt:lpstr>
      <vt:lpstr>Corbel</vt:lpstr>
      <vt:lpstr>HelveticaNeueLT Std Med</vt:lpstr>
      <vt:lpstr>Open Sans bold</vt:lpstr>
      <vt:lpstr>Arial</vt:lpstr>
      <vt:lpstr>Twilight</vt:lpstr>
      <vt:lpstr>Презентация PowerPoint</vt:lpstr>
      <vt:lpstr>Презентация PowerPoint</vt:lpstr>
      <vt:lpstr>Everyone Bruises</vt:lpstr>
      <vt:lpstr>Opportunity for Bruising Range</vt:lpstr>
      <vt:lpstr>Opportunity for Bruising Range</vt:lpstr>
      <vt:lpstr>Презентация PowerPoint</vt:lpstr>
      <vt:lpstr>Презентация PowerPoint</vt:lpstr>
      <vt:lpstr>Opportunity for Bruising Range</vt:lpstr>
      <vt:lpstr>What is Bruising?</vt:lpstr>
      <vt:lpstr>What is Bruising</vt:lpstr>
      <vt:lpstr>What is Bruising</vt:lpstr>
      <vt:lpstr>What is Bruising</vt:lpstr>
      <vt:lpstr>Typical Treatments for Bruising</vt:lpstr>
      <vt:lpstr>Typical Treatments for Bruising</vt:lpstr>
      <vt:lpstr>Typical Treatments for Bruising</vt:lpstr>
      <vt:lpstr>Typical Treatments for Bruising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References</vt:lpstr>
    </vt:vector>
  </TitlesOfParts>
  <Company>SilDerm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Bryant</dc:creator>
  <cp:lastModifiedBy>пользователь Microsoft Office</cp:lastModifiedBy>
  <cp:revision>37</cp:revision>
  <dcterms:created xsi:type="dcterms:W3CDTF">2015-02-24T16:00:02Z</dcterms:created>
  <dcterms:modified xsi:type="dcterms:W3CDTF">2017-07-09T20:13:54Z</dcterms:modified>
</cp:coreProperties>
</file>